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0" autoAdjust="0"/>
    <p:restoredTop sz="86447"/>
  </p:normalViewPr>
  <p:slideViewPr>
    <p:cSldViewPr snapToGrid="0" snapToObjects="1">
      <p:cViewPr varScale="1">
        <p:scale>
          <a:sx n="128" d="100"/>
          <a:sy n="128" d="100"/>
        </p:scale>
        <p:origin x="76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82&amp;utm_source=integrated+content&amp;utm_campaign=/content/project-charter&amp;utm_medium=Project+Charter+powerpoint+11482&amp;lpa=Project+Charter+powerpoint+11482&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CHARTER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CHARTER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749302889"/>
              </p:ext>
            </p:extLst>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en-US" sz="10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PROJECT SPONSOR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n-US"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000" b="0" i="0" u="none" strike="noStrike">
                          <a:solidFill>
                            <a:srgbClr val="000000"/>
                          </a:solidFill>
                          <a:effectLst/>
                          <a:latin typeface="Century Gothic" panose="020B0502020202020204" pitchFamily="34" charset="0"/>
                        </a:rPr>
                        <a:t>PHONE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en-US" sz="1000" b="0" i="0" u="none" strike="noStrike" dirty="0">
                          <a:solidFill>
                            <a:srgbClr val="000000"/>
                          </a:solidFill>
                          <a:effectLst/>
                          <a:latin typeface="Century Gothic" panose="020B0502020202020204" pitchFamily="34" charset="0"/>
                        </a:rPr>
                        <a:t>ORGANIZATIONAL UNIT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GREEN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START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COMPLETION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BLACK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SAVINGS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ESTIMATED COSTS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GENERAL PROJECT INFORMATION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CHARTER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OVERVIEW</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PROJECT SCOPE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TENTATIVE SCHEDULE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RESOURCES</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COSTS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 CONSTRAINTS,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ASSUMPTIONS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PREPARED BY…</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BENEFITS &amp; CUSTOMERS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OVERVIEW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 &amp; PROJECT SCOPE</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SCOPE</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3919312052"/>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en-US" sz="1200" b="0" i="0" u="none" strike="noStrike" dirty="0">
                          <a:solidFill>
                            <a:srgbClr val="000000"/>
                          </a:solidFill>
                          <a:effectLst/>
                          <a:latin typeface="Century Gothic" panose="020B0502020202020204" pitchFamily="34" charset="0"/>
                        </a:rPr>
                        <a:t>PROBLEM OR ISSUE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PURPOSE OF PROJECT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en-US" sz="1200" b="0" i="0" u="none" strike="noStrike">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GOALS / METRICS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en-US" sz="1200" b="0" i="0" u="none" strike="noStrike">
                          <a:solidFill>
                            <a:srgbClr val="000000"/>
                          </a:solidFill>
                          <a:effectLst/>
                          <a:latin typeface="Century Gothic" panose="020B0502020202020204" pitchFamily="34" charset="0"/>
                        </a:rPr>
                        <a:t>EXPECTED DELIVERABLES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865789895"/>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en-US" sz="1200" b="0" i="0" u="none" strike="noStrike">
                          <a:solidFill>
                            <a:srgbClr val="000000"/>
                          </a:solidFill>
                          <a:effectLst/>
                          <a:latin typeface="Century Gothic" panose="020B0502020202020204" pitchFamily="34" charset="0"/>
                        </a:rPr>
                        <a:t>WITHIN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OUTSIDE OF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TENTATIVE SCHEDULE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TENTATIVE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236911121"/>
              </p:ext>
            </p:extLst>
          </p:nvPr>
        </p:nvGraphicFramePr>
        <p:xfrm>
          <a:off x="447932" y="710065"/>
          <a:ext cx="10276896" cy="5559004"/>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en-US" sz="900" b="1" i="0" u="none" strike="noStrike">
                          <a:solidFill>
                            <a:srgbClr val="000000"/>
                          </a:solidFill>
                          <a:effectLst/>
                          <a:latin typeface="Century Gothic" panose="020B0502020202020204" pitchFamily="34" charset="0"/>
                        </a:rPr>
                        <a:t>KEY MILESTONE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START</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900" b="1" i="0" u="none" strike="noStrike">
                          <a:solidFill>
                            <a:srgbClr val="000000"/>
                          </a:solidFill>
                          <a:effectLst/>
                          <a:latin typeface="Century Gothic" panose="020B0502020202020204" pitchFamily="34" charset="0"/>
                        </a:rPr>
                        <a:t>FINISH</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Form Project Team / Preliminary Review / Scope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Finalize Project Plan / Charter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Define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Measurement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Analysis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Improvement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Control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Project Summary Report and Close Out</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RESOURCES &amp; COSTS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RESOURCES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en-US" sz="1200" b="0" i="0" u="none" strike="noStrike">
                          <a:solidFill>
                            <a:srgbClr val="000000"/>
                          </a:solidFill>
                          <a:effectLst/>
                          <a:latin typeface="Century Gothic" panose="020B0502020202020204" pitchFamily="34" charset="0"/>
                        </a:rPr>
                        <a:t>PROJECT 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SUPPORT RESOURCES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en-US" sz="1200" b="0" i="0" u="none" strike="noStrike">
                          <a:solidFill>
                            <a:srgbClr val="000000"/>
                          </a:solidFill>
                          <a:effectLst/>
                          <a:latin typeface="Century Gothic" panose="020B0502020202020204" pitchFamily="34" charset="0"/>
                        </a:rPr>
                        <a:t>SPECIAL NEEDS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COSTS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20169240"/>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COST TYPE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en-US" sz="1000" b="1" i="0" u="none" strike="noStrike">
                          <a:solidFill>
                            <a:srgbClr val="000000"/>
                          </a:solidFill>
                          <a:effectLst/>
                          <a:latin typeface="Century Gothic" panose="020B0502020202020204" pitchFamily="34" charset="0"/>
                        </a:rPr>
                        <a:t>VENDOR / LABOR NAMES</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45770">
                <a:tc>
                  <a:txBody>
                    <a:bodyPr/>
                    <a:lstStyle/>
                    <a:p>
                      <a:pPr algn="l"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Supplies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Miscellaneous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gridSpan="2">
                  <a:txBody>
                    <a:bodyPr/>
                    <a:lstStyle/>
                    <a:p>
                      <a:pPr algn="r" fontAlgn="ctr"/>
                      <a:r>
                        <a:rPr lang="en-US" sz="1000" b="0" i="0" u="none" strike="noStrike">
                          <a:solidFill>
                            <a:srgbClr val="000000"/>
                          </a:solidFill>
                          <a:effectLst/>
                          <a:latin typeface="Century Gothic" panose="020B0502020202020204" pitchFamily="34" charset="0"/>
                        </a:rPr>
                        <a:t>TOTAL COSTS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BENEFITS &amp; CUSTOMERS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BENEFITS &amp; CUSTOMERS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496231078"/>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en-US" sz="1200" b="0" i="0" u="none" strike="noStrike">
                          <a:solidFill>
                            <a:srgbClr val="000000"/>
                          </a:solidFill>
                          <a:effectLst/>
                          <a:latin typeface="Century Gothic" panose="020B0502020202020204" pitchFamily="34" charset="0"/>
                        </a:rPr>
                        <a:t>PROCESS OWNER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en-US" sz="1200" b="0" i="0" u="none" strike="noStrike">
                          <a:solidFill>
                            <a:srgbClr val="000000"/>
                          </a:solidFill>
                          <a:effectLst/>
                          <a:latin typeface="Century Gothic" panose="020B0502020202020204" pitchFamily="34" charset="0"/>
                        </a:rPr>
                        <a:t>KEY STAKEHOLDERS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en-US" sz="1200" b="0" i="0" u="none" strike="noStrike">
                          <a:solidFill>
                            <a:srgbClr val="000000"/>
                          </a:solidFill>
                          <a:effectLst/>
                          <a:latin typeface="Century Gothic" panose="020B0502020202020204" pitchFamily="34" charset="0"/>
                        </a:rPr>
                        <a:t>FINAL CUSTOMER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en-US" sz="1200" b="0" i="0" u="none" strike="noStrike">
                          <a:solidFill>
                            <a:srgbClr val="000000"/>
                          </a:solidFill>
                          <a:effectLst/>
                          <a:latin typeface="Century Gothic" panose="020B0502020202020204" pitchFamily="34" charset="0"/>
                        </a:rPr>
                        <a:t>EXPECTED BENEFITS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959848757"/>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TYPE OF BENEFIT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en-US" sz="1000" b="1" i="0" u="none" strike="noStrike" dirty="0">
                          <a:solidFill>
                            <a:srgbClr val="000000"/>
                          </a:solidFill>
                          <a:effectLst/>
                          <a:latin typeface="Century Gothic" panose="020B0502020202020204" pitchFamily="34" charset="0"/>
                        </a:rPr>
                        <a:t>BASIS OF ESTIMATE</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ESTIMATED BENEFIT 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Specific Cost Savings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en-US" sz="1100" b="1" i="0" u="none" strike="noStrike">
                          <a:solidFill>
                            <a:srgbClr val="000000"/>
                          </a:solidFill>
                          <a:effectLst/>
                          <a:latin typeface="Century Gothic" panose="020B0502020202020204" pitchFamily="34" charset="0"/>
                        </a:rPr>
                        <a:t>Enhanced Revenues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Higher Productivity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en-US" sz="1100" b="1" i="0" u="none" strike="noStrike">
                          <a:solidFill>
                            <a:srgbClr val="000000"/>
                          </a:solidFill>
                          <a:effectLst/>
                          <a:latin typeface="Century Gothic" panose="020B0502020202020204" pitchFamily="34" charset="0"/>
                        </a:rPr>
                        <a:t>Improved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Better Decision Making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Less Maintenance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Other Costs Avoided</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en-US" sz="1000" b="0" i="0" u="none" strike="noStrike" dirty="0">
                          <a:solidFill>
                            <a:srgbClr val="000000"/>
                          </a:solidFill>
                          <a:effectLst/>
                          <a:latin typeface="Century Gothic" panose="020B0502020202020204" pitchFamily="34" charset="0"/>
                        </a:rPr>
                        <a:t>TOTAL BENEFIT</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en-US"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RISKS, CONSTRAINTS, &amp; ASSUMPTIONS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RISKS, CONSTRAINTS &amp; ASSUMPTIONS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3069374431"/>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en-US" sz="1200" b="0" i="0" u="none" strike="noStrike">
                          <a:solidFill>
                            <a:srgbClr val="000000"/>
                          </a:solidFill>
                          <a:effectLst/>
                          <a:latin typeface="Century Gothic" panose="020B0502020202020204" pitchFamily="34" charset="0"/>
                        </a:rPr>
                        <a:t>RISKS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en-US" sz="1200" b="0" i="0" u="none" strike="noStrike">
                          <a:solidFill>
                            <a:srgbClr val="000000"/>
                          </a:solidFill>
                          <a:effectLst/>
                          <a:latin typeface="Century Gothic" panose="020B0502020202020204" pitchFamily="34" charset="0"/>
                        </a:rPr>
                        <a:t>CONSTRAINTS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en-US" sz="1200" b="0" i="0" u="none" strike="noStrike">
                          <a:solidFill>
                            <a:srgbClr val="000000"/>
                          </a:solidFill>
                          <a:effectLst/>
                          <a:latin typeface="Century Gothic" panose="020B0502020202020204" pitchFamily="34" charset="0"/>
                        </a:rPr>
                        <a:t>ASSUMPTIONS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PREPARED BY</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4111401347"/>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PREPARED BY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PREPARED BY</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446</Words>
  <Application>Microsoft Macintosh PowerPoint</Application>
  <PresentationFormat>Widescreen</PresentationFormat>
  <Paragraphs>180</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Blosel</dc:creator>
  <cp:lastModifiedBy>Heather Key</cp:lastModifiedBy>
  <cp:revision>5</cp:revision>
  <dcterms:created xsi:type="dcterms:W3CDTF">2022-04-23T12:55:33Z</dcterms:created>
  <dcterms:modified xsi:type="dcterms:W3CDTF">2022-06-28T18:46:25Z</dcterms:modified>
</cp:coreProperties>
</file>