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753C6605-254F-4728-B7AE-15C12FA3C57F}"/>
    <pc:docChg chg="modSld">
      <pc:chgData name="Bess Dunlevy" userId="dd4b9a8537dbe9d0" providerId="LiveId" clId="{753C6605-254F-4728-B7AE-15C12FA3C57F}" dt="2024-02-06T01:09:31.531" v="6" actId="207"/>
      <pc:docMkLst>
        <pc:docMk/>
      </pc:docMkLst>
      <pc:sldChg chg="modSp mod">
        <pc:chgData name="Bess Dunlevy" userId="dd4b9a8537dbe9d0" providerId="LiveId" clId="{753C6605-254F-4728-B7AE-15C12FA3C57F}" dt="2024-02-06T01:09:31.531" v="6" actId="207"/>
        <pc:sldMkLst>
          <pc:docMk/>
          <pc:sldMk cId="1508588292" sldId="342"/>
        </pc:sldMkLst>
        <pc:spChg chg="mod">
          <ac:chgData name="Bess Dunlevy" userId="dd4b9a8537dbe9d0" providerId="LiveId" clId="{753C6605-254F-4728-B7AE-15C12FA3C57F}" dt="2024-02-06T01:09:31.531" v="6" actId="207"/>
          <ac:spMkLst>
            <pc:docMk/>
            <pc:sldMk cId="1508588292" sldId="342"/>
            <ac:spMk id="33" creationId="{143A449B-AAB7-994A-92CE-8F48E2CA7DF6}"/>
          </ac:spMkLst>
        </pc:spChg>
      </pc:sldChg>
    </pc:docChg>
  </pc:docChgLst>
  <pc:docChgLst>
    <pc:chgData name="Bess Dunlevy" userId="dd4b9a8537dbe9d0" providerId="LiveId" clId="{F450C204-10B1-46F2-9F51-98E42A37EC8F}"/>
    <pc:docChg chg="modSld">
      <pc:chgData name="Bess Dunlevy" userId="dd4b9a8537dbe9d0" providerId="LiveId" clId="{F450C204-10B1-46F2-9F51-98E42A37EC8F}" dt="2024-02-03T17:37:26.885" v="0" actId="14100"/>
      <pc:docMkLst>
        <pc:docMk/>
      </pc:docMkLst>
      <pc:sldChg chg="modSp mod">
        <pc:chgData name="Bess Dunlevy" userId="dd4b9a8537dbe9d0" providerId="LiveId" clId="{F450C204-10B1-46F2-9F51-98E42A37EC8F}" dt="2024-02-03T17:37:26.885" v="0" actId="14100"/>
        <pc:sldMkLst>
          <pc:docMk/>
          <pc:sldMk cId="1179924037" sldId="353"/>
        </pc:sldMkLst>
        <pc:spChg chg="mod">
          <ac:chgData name="Bess Dunlevy" userId="dd4b9a8537dbe9d0" providerId="LiveId" clId="{F450C204-10B1-46F2-9F51-98E42A37EC8F}" dt="2024-02-03T17:37:26.885" v="0" actId="14100"/>
          <ac:spMkLst>
            <pc:docMk/>
            <pc:sldMk cId="1179924037" sldId="353"/>
            <ac:spMk id="39" creationId="{F34A0A78-D183-9B20-67A2-157B2FF5F8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60&amp;utm_source=template-powerpoint&amp;utm_medium=content&amp;utm_campaign=Single-Slide+Case+Study+Presentation-powerpoint-11960&amp;lpa=Single-Slide+Case+Study+Presentation+powerpoint+11960"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SINGLE-SLIDE CASE STUDY </a:t>
            </a:r>
            <a:br>
              <a:rPr lang="en-US" sz="2400" b="1" dirty="0">
                <a:solidFill>
                  <a:schemeClr val="tx1">
                    <a:lumMod val="65000"/>
                    <a:lumOff val="35000"/>
                  </a:schemeClr>
                </a:solidFill>
                <a:latin typeface="Century Gothic" panose="020B0502020202020204" pitchFamily="34" charset="0"/>
              </a:rPr>
            </a:br>
            <a:r>
              <a:rPr lang="en-US" sz="2400" b="1" dirty="0">
                <a:solidFill>
                  <a:schemeClr val="tx1">
                    <a:lumMod val="65000"/>
                    <a:lumOff val="35000"/>
                  </a:schemeClr>
                </a:solidFill>
                <a:latin typeface="Century Gothic" panose="020B0502020202020204" pitchFamily="34" charset="0"/>
              </a:rPr>
              <a:t>PRESENTATION TEMPLATE</a:t>
            </a:r>
          </a:p>
        </p:txBody>
      </p:sp>
      <p:sp>
        <p:nvSpPr>
          <p:cNvPr id="93" name="TextBox 92">
            <a:extLst>
              <a:ext uri="{FF2B5EF4-FFF2-40B4-BE49-F238E27FC236}">
                <a16:creationId xmlns:a16="http://schemas.microsoft.com/office/drawing/2014/main" id="{4202D8FA-97A9-1F4C-B19E-615D761DF0CF}"/>
              </a:ext>
            </a:extLst>
          </p:cNvPr>
          <p:cNvSpPr txBox="1"/>
          <p:nvPr/>
        </p:nvSpPr>
        <p:spPr>
          <a:xfrm>
            <a:off x="300447" y="3044279"/>
            <a:ext cx="6167878" cy="769441"/>
          </a:xfrm>
          <a:prstGeom prst="rect">
            <a:avLst/>
          </a:prstGeom>
          <a:noFill/>
        </p:spPr>
        <p:txBody>
          <a:bodyPr wrap="square" rtlCol="0">
            <a:spAutoFit/>
          </a:bodyPr>
          <a:lstStyle/>
          <a:p>
            <a:r>
              <a:rPr lang="en-US" sz="4400" dirty="0">
                <a:solidFill>
                  <a:schemeClr val="tx1">
                    <a:lumMod val="65000"/>
                    <a:lumOff val="35000"/>
                  </a:schemeClr>
                </a:solidFill>
                <a:latin typeface="Century Gothic" panose="020B0502020202020204" pitchFamily="34" charset="0"/>
              </a:rPr>
              <a:t>[ CASE STUDY NAME ]</a:t>
            </a:r>
            <a:endParaRPr lang="en-US" dirty="0">
              <a:solidFill>
                <a:schemeClr val="tx1">
                  <a:lumMod val="65000"/>
                  <a:lumOff val="35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4745902"/>
            <a:ext cx="8138087" cy="1231106"/>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CREATED BY</a:t>
            </a:r>
          </a:p>
          <a:p>
            <a:r>
              <a:rPr lang="en-US" sz="1400" dirty="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Date Created: MM/DD/YY</a:t>
            </a:r>
          </a:p>
          <a:p>
            <a:r>
              <a:rPr lang="en-US" sz="1400" dirty="0">
                <a:solidFill>
                  <a:schemeClr val="bg1">
                    <a:lumMod val="50000"/>
                  </a:schemeClr>
                </a:solidFill>
                <a:latin typeface="Century Gothic" panose="020B0502020202020204" pitchFamily="34" charset="0"/>
              </a:rPr>
              <a:t> </a:t>
            </a:r>
          </a:p>
        </p:txBody>
      </p:sp>
      <p:sp>
        <p:nvSpPr>
          <p:cNvPr id="16" name="Rectangle 15">
            <a:extLst>
              <a:ext uri="{FF2B5EF4-FFF2-40B4-BE49-F238E27FC236}">
                <a16:creationId xmlns:a16="http://schemas.microsoft.com/office/drawing/2014/main" id="{7C202BE0-125A-1F80-6201-010A03696F86}"/>
              </a:ext>
            </a:extLst>
          </p:cNvPr>
          <p:cNvSpPr/>
          <p:nvPr/>
        </p:nvSpPr>
        <p:spPr>
          <a:xfrm>
            <a:off x="51955" y="6061626"/>
            <a:ext cx="2898461" cy="60328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8C8F67-B1B5-124F-C0FA-C47DA3094BA6}"/>
              </a:ext>
            </a:extLst>
          </p:cNvPr>
          <p:cNvSpPr/>
          <p:nvPr/>
        </p:nvSpPr>
        <p:spPr>
          <a:xfrm>
            <a:off x="3110345" y="6061625"/>
            <a:ext cx="2909563" cy="60328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6D57DDE-C52A-283A-2486-0BFACD4825DF}"/>
              </a:ext>
            </a:extLst>
          </p:cNvPr>
          <p:cNvSpPr/>
          <p:nvPr/>
        </p:nvSpPr>
        <p:spPr>
          <a:xfrm>
            <a:off x="6172092" y="6053721"/>
            <a:ext cx="2895106" cy="603285"/>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85CAA65-DA3E-2DCA-F282-52AEAB5C48CA}"/>
              </a:ext>
            </a:extLst>
          </p:cNvPr>
          <p:cNvSpPr/>
          <p:nvPr/>
        </p:nvSpPr>
        <p:spPr>
          <a:xfrm>
            <a:off x="9222077" y="6061626"/>
            <a:ext cx="2895106" cy="603285"/>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0" y="111009"/>
            <a:ext cx="3740126" cy="830997"/>
          </a:xfrm>
          <a:prstGeom prst="rect">
            <a:avLst/>
          </a:prstGeom>
          <a:noFill/>
        </p:spPr>
        <p:txBody>
          <a:bodyPr wrap="none" rtlCol="0">
            <a:spAutoFit/>
          </a:bodyPr>
          <a:lstStyle/>
          <a:p>
            <a:r>
              <a:rPr lang="en-US" sz="4800" dirty="0">
                <a:solidFill>
                  <a:schemeClr val="tx1">
                    <a:lumMod val="65000"/>
                    <a:lumOff val="35000"/>
                  </a:schemeClr>
                </a:solidFill>
                <a:latin typeface="Century Gothic" panose="020B0502020202020204" pitchFamily="34" charset="0"/>
              </a:rPr>
              <a:t>CASE STUDY</a:t>
            </a:r>
          </a:p>
        </p:txBody>
      </p:sp>
      <p:sp>
        <p:nvSpPr>
          <p:cNvPr id="2" name="Rectangle 1">
            <a:extLst>
              <a:ext uri="{FF2B5EF4-FFF2-40B4-BE49-F238E27FC236}">
                <a16:creationId xmlns:a16="http://schemas.microsoft.com/office/drawing/2014/main" id="{7E7F3682-9C26-697A-6E6A-BA3FE0BC880C}"/>
              </a:ext>
            </a:extLst>
          </p:cNvPr>
          <p:cNvSpPr/>
          <p:nvPr/>
        </p:nvSpPr>
        <p:spPr>
          <a:xfrm>
            <a:off x="51955" y="1097870"/>
            <a:ext cx="2898461" cy="5559136"/>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2F27C8A-597A-BE3D-4746-545BD24AE4C3}"/>
              </a:ext>
            </a:extLst>
          </p:cNvPr>
          <p:cNvSpPr/>
          <p:nvPr/>
        </p:nvSpPr>
        <p:spPr>
          <a:xfrm>
            <a:off x="3110346" y="1097870"/>
            <a:ext cx="2898461" cy="555913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355294-58BC-AE52-B839-41D5EC1D5689}"/>
              </a:ext>
            </a:extLst>
          </p:cNvPr>
          <p:cNvSpPr/>
          <p:nvPr/>
        </p:nvSpPr>
        <p:spPr>
          <a:xfrm>
            <a:off x="6168737" y="1097870"/>
            <a:ext cx="2898461" cy="555913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CD4CA78-70EF-EB98-E2E4-9F0E69076CE8}"/>
              </a:ext>
            </a:extLst>
          </p:cNvPr>
          <p:cNvSpPr/>
          <p:nvPr/>
        </p:nvSpPr>
        <p:spPr>
          <a:xfrm>
            <a:off x="9227128" y="1097870"/>
            <a:ext cx="2898461" cy="555913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1483756" y="1111673"/>
            <a:ext cx="1466659" cy="430887"/>
          </a:xfrm>
          <a:prstGeom prst="rect">
            <a:avLst/>
          </a:prstGeom>
          <a:noFill/>
        </p:spPr>
        <p:txBody>
          <a:bodyPr wrap="square" rtlCol="0">
            <a:spAutoFit/>
          </a:bodyPr>
          <a:lstStyle/>
          <a:p>
            <a:pPr algn="r"/>
            <a:r>
              <a:rPr lang="en-US" sz="2200" b="1" dirty="0">
                <a:solidFill>
                  <a:schemeClr val="tx1">
                    <a:lumMod val="65000"/>
                    <a:lumOff val="35000"/>
                  </a:schemeClr>
                </a:solidFill>
                <a:latin typeface="Century Gothic" panose="020B0502020202020204" pitchFamily="34" charset="0"/>
              </a:rPr>
              <a:t>PROBLEM</a:t>
            </a:r>
          </a:p>
        </p:txBody>
      </p:sp>
      <p:sp>
        <p:nvSpPr>
          <p:cNvPr id="9" name="TextBox 8">
            <a:extLst>
              <a:ext uri="{FF2B5EF4-FFF2-40B4-BE49-F238E27FC236}">
                <a16:creationId xmlns:a16="http://schemas.microsoft.com/office/drawing/2014/main" id="{FAD38457-70D6-997A-A2F5-2B3BEED4B6C3}"/>
              </a:ext>
            </a:extLst>
          </p:cNvPr>
          <p:cNvSpPr txBox="1"/>
          <p:nvPr/>
        </p:nvSpPr>
        <p:spPr>
          <a:xfrm>
            <a:off x="4492045" y="1107619"/>
            <a:ext cx="1516762" cy="430887"/>
          </a:xfrm>
          <a:prstGeom prst="rect">
            <a:avLst/>
          </a:prstGeom>
          <a:noFill/>
        </p:spPr>
        <p:txBody>
          <a:bodyPr wrap="none" rtlCol="0">
            <a:spAutoFit/>
          </a:bodyPr>
          <a:lstStyle/>
          <a:p>
            <a:pPr algn="r"/>
            <a:r>
              <a:rPr lang="en-US" sz="2200" b="1" dirty="0">
                <a:solidFill>
                  <a:schemeClr val="tx1">
                    <a:lumMod val="65000"/>
                    <a:lumOff val="35000"/>
                  </a:schemeClr>
                </a:solidFill>
                <a:latin typeface="Century Gothic" panose="020B0502020202020204" pitchFamily="34" charset="0"/>
              </a:rPr>
              <a:t>SOLUTION</a:t>
            </a:r>
          </a:p>
        </p:txBody>
      </p:sp>
      <p:sp>
        <p:nvSpPr>
          <p:cNvPr id="10" name="TextBox 9">
            <a:extLst>
              <a:ext uri="{FF2B5EF4-FFF2-40B4-BE49-F238E27FC236}">
                <a16:creationId xmlns:a16="http://schemas.microsoft.com/office/drawing/2014/main" id="{C233F1D6-A483-D23C-D4EC-85F867B07196}"/>
              </a:ext>
            </a:extLst>
          </p:cNvPr>
          <p:cNvSpPr txBox="1"/>
          <p:nvPr/>
        </p:nvSpPr>
        <p:spPr>
          <a:xfrm>
            <a:off x="7335634" y="1111308"/>
            <a:ext cx="1731564" cy="430887"/>
          </a:xfrm>
          <a:prstGeom prst="rect">
            <a:avLst/>
          </a:prstGeom>
          <a:noFill/>
        </p:spPr>
        <p:txBody>
          <a:bodyPr wrap="none" rtlCol="0">
            <a:spAutoFit/>
          </a:bodyPr>
          <a:lstStyle/>
          <a:p>
            <a:pPr algn="r"/>
            <a:r>
              <a:rPr lang="en-US" sz="2200" b="1" dirty="0">
                <a:solidFill>
                  <a:schemeClr val="tx1">
                    <a:lumMod val="65000"/>
                    <a:lumOff val="35000"/>
                  </a:schemeClr>
                </a:solidFill>
                <a:latin typeface="Century Gothic" panose="020B0502020202020204" pitchFamily="34" charset="0"/>
              </a:rPr>
              <a:t>APPROACH</a:t>
            </a:r>
          </a:p>
        </p:txBody>
      </p:sp>
      <p:pic>
        <p:nvPicPr>
          <p:cNvPr id="12" name="Graphic 11" descr="Open quotation mark with solid fill">
            <a:extLst>
              <a:ext uri="{FF2B5EF4-FFF2-40B4-BE49-F238E27FC236}">
                <a16:creationId xmlns:a16="http://schemas.microsoft.com/office/drawing/2014/main" id="{F7E06076-F819-81CF-1B5F-2E70E20D04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0952303" y="526507"/>
            <a:ext cx="1442504" cy="1442504"/>
          </a:xfrm>
          <a:prstGeom prst="rect">
            <a:avLst/>
          </a:prstGeom>
        </p:spPr>
      </p:pic>
      <p:grpSp>
        <p:nvGrpSpPr>
          <p:cNvPr id="20" name="Group 19">
            <a:extLst>
              <a:ext uri="{FF2B5EF4-FFF2-40B4-BE49-F238E27FC236}">
                <a16:creationId xmlns:a16="http://schemas.microsoft.com/office/drawing/2014/main" id="{8558B8C4-0BAA-B44C-B8BF-1BF14594C94E}"/>
              </a:ext>
            </a:extLst>
          </p:cNvPr>
          <p:cNvGrpSpPr/>
          <p:nvPr/>
        </p:nvGrpSpPr>
        <p:grpSpPr>
          <a:xfrm>
            <a:off x="51955" y="1101720"/>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9" name="Group 18">
            <a:extLst>
              <a:ext uri="{FF2B5EF4-FFF2-40B4-BE49-F238E27FC236}">
                <a16:creationId xmlns:a16="http://schemas.microsoft.com/office/drawing/2014/main" id="{E4B4CAEC-66C4-0471-49F1-5F371F398CEA}"/>
              </a:ext>
            </a:extLst>
          </p:cNvPr>
          <p:cNvGrpSpPr/>
          <p:nvPr/>
        </p:nvGrpSpPr>
        <p:grpSpPr>
          <a:xfrm>
            <a:off x="3110346" y="1097870"/>
            <a:ext cx="1242548" cy="430887"/>
            <a:chOff x="3110346" y="1097870"/>
            <a:chExt cx="1242548" cy="430887"/>
          </a:xfrm>
        </p:grpSpPr>
        <p:sp>
          <p:nvSpPr>
            <p:cNvPr id="17" name="Arrow: Pentagon 16">
              <a:extLst>
                <a:ext uri="{FF2B5EF4-FFF2-40B4-BE49-F238E27FC236}">
                  <a16:creationId xmlns:a16="http://schemas.microsoft.com/office/drawing/2014/main" id="{D2FC6CA2-4561-BE47-8927-DF52EEC65684}"/>
                </a:ext>
              </a:extLst>
            </p:cNvPr>
            <p:cNvSpPr/>
            <p:nvPr/>
          </p:nvSpPr>
          <p:spPr>
            <a:xfrm>
              <a:off x="3110346" y="109787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Chevron 17">
              <a:extLst>
                <a:ext uri="{FF2B5EF4-FFF2-40B4-BE49-F238E27FC236}">
                  <a16:creationId xmlns:a16="http://schemas.microsoft.com/office/drawing/2014/main" id="{1F7D2EC1-E91B-AFA7-9388-617763DE38CB}"/>
                </a:ext>
              </a:extLst>
            </p:cNvPr>
            <p:cNvSpPr/>
            <p:nvPr/>
          </p:nvSpPr>
          <p:spPr>
            <a:xfrm>
              <a:off x="3875775" y="110192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2D685B26-9E75-7575-8564-385065BA38CB}"/>
              </a:ext>
            </a:extLst>
          </p:cNvPr>
          <p:cNvGrpSpPr/>
          <p:nvPr/>
        </p:nvGrpSpPr>
        <p:grpSpPr>
          <a:xfrm>
            <a:off x="6168737" y="1097869"/>
            <a:ext cx="1242548" cy="430887"/>
            <a:chOff x="51955" y="1101720"/>
            <a:chExt cx="1242548" cy="430887"/>
          </a:xfrm>
        </p:grpSpPr>
        <p:sp>
          <p:nvSpPr>
            <p:cNvPr id="22" name="Arrow: Pentagon 21">
              <a:extLst>
                <a:ext uri="{FF2B5EF4-FFF2-40B4-BE49-F238E27FC236}">
                  <a16:creationId xmlns:a16="http://schemas.microsoft.com/office/drawing/2014/main" id="{5A8F5DAE-8AE6-54B0-B331-81A43204E393}"/>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Chevron 22">
              <a:extLst>
                <a:ext uri="{FF2B5EF4-FFF2-40B4-BE49-F238E27FC236}">
                  <a16:creationId xmlns:a16="http://schemas.microsoft.com/office/drawing/2014/main" id="{C14BE37F-E27B-BE10-E5DD-D64C9DA9F3FD}"/>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5" name="TextBox 24">
            <a:extLst>
              <a:ext uri="{FF2B5EF4-FFF2-40B4-BE49-F238E27FC236}">
                <a16:creationId xmlns:a16="http://schemas.microsoft.com/office/drawing/2014/main" id="{5ABB35BA-CCBE-6376-E11B-B9EA5E888BCD}"/>
              </a:ext>
            </a:extLst>
          </p:cNvPr>
          <p:cNvSpPr txBox="1"/>
          <p:nvPr/>
        </p:nvSpPr>
        <p:spPr>
          <a:xfrm>
            <a:off x="103741" y="3009050"/>
            <a:ext cx="2794887" cy="1384995"/>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Clearly state the main problem or challenge you faced.</a:t>
            </a:r>
            <a:endParaRPr lang="en-US" sz="1200" dirty="0">
              <a:solidFill>
                <a:schemeClr val="tx1">
                  <a:lumMod val="65000"/>
                  <a:lumOff val="35000"/>
                </a:schemeClr>
              </a:solidFill>
              <a:effectLst/>
              <a:latin typeface="Century Gothic" panose="020B0502020202020204" pitchFamily="34" charset="0"/>
            </a:endParaRPr>
          </a:p>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Include key facts or figures to quantify the issue (if applicable).</a:t>
            </a:r>
            <a:endParaRPr lang="en-US" sz="1200" dirty="0">
              <a:solidFill>
                <a:schemeClr val="tx1">
                  <a:lumMod val="65000"/>
                  <a:lumOff val="35000"/>
                </a:schemeClr>
              </a:solidFill>
              <a:effectLst/>
              <a:latin typeface="Century Gothic" panose="020B0502020202020204" pitchFamily="34" charset="0"/>
            </a:endParaRPr>
          </a:p>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Keep it concise and focused on the core issue.</a:t>
            </a:r>
            <a:endParaRPr lang="en-US" sz="1200" dirty="0">
              <a:solidFill>
                <a:schemeClr val="tx1">
                  <a:lumMod val="65000"/>
                  <a:lumOff val="35000"/>
                </a:schemeClr>
              </a:solidFill>
              <a:effectLst/>
              <a:latin typeface="Century Gothic" panose="020B0502020202020204" pitchFamily="34" charset="0"/>
            </a:endParaRPr>
          </a:p>
        </p:txBody>
      </p:sp>
      <p:sp>
        <p:nvSpPr>
          <p:cNvPr id="29" name="TextBox 28">
            <a:extLst>
              <a:ext uri="{FF2B5EF4-FFF2-40B4-BE49-F238E27FC236}">
                <a16:creationId xmlns:a16="http://schemas.microsoft.com/office/drawing/2014/main" id="{B1F752A5-2D3A-2BAD-5499-D85328A4959B}"/>
              </a:ext>
            </a:extLst>
          </p:cNvPr>
          <p:cNvSpPr txBox="1"/>
          <p:nvPr/>
        </p:nvSpPr>
        <p:spPr>
          <a:xfrm>
            <a:off x="3194154" y="2994841"/>
            <a:ext cx="2794887" cy="1754326"/>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Describe the solution that </a:t>
            </a:r>
            <a:r>
              <a:rPr lang="en-US" sz="1200" dirty="0">
                <a:solidFill>
                  <a:schemeClr val="tx1">
                    <a:lumMod val="65000"/>
                    <a:lumOff val="35000"/>
                  </a:schemeClr>
                </a:solidFill>
                <a:latin typeface="Century Gothic" panose="020B0502020202020204" pitchFamily="34" charset="0"/>
              </a:rPr>
              <a:t>you</a:t>
            </a:r>
            <a:r>
              <a:rPr lang="en-US" sz="1200" b="0" i="0" u="none" strike="noStrike" dirty="0">
                <a:solidFill>
                  <a:schemeClr val="tx1">
                    <a:lumMod val="65000"/>
                    <a:lumOff val="35000"/>
                  </a:schemeClr>
                </a:solidFill>
                <a:effectLst/>
                <a:latin typeface="Century Gothic" panose="020B0502020202020204" pitchFamily="34" charset="0"/>
              </a:rPr>
              <a:t> implemented to address the problem.</a:t>
            </a:r>
          </a:p>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Highlight the unique aspects or innovative approaches of the solution.</a:t>
            </a:r>
          </a:p>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If possible, include a brief mention of why you chose this solution over others.</a:t>
            </a:r>
            <a:endParaRPr lang="en-US" sz="1200" dirty="0">
              <a:solidFill>
                <a:schemeClr val="tx1">
                  <a:lumMod val="65000"/>
                  <a:lumOff val="35000"/>
                </a:schemeClr>
              </a:solidFill>
              <a:effectLst/>
              <a:latin typeface="Century Gothic" panose="020B0502020202020204" pitchFamily="34" charset="0"/>
            </a:endParaRPr>
          </a:p>
        </p:txBody>
      </p:sp>
      <p:sp>
        <p:nvSpPr>
          <p:cNvPr id="30" name="TextBox 29">
            <a:extLst>
              <a:ext uri="{FF2B5EF4-FFF2-40B4-BE49-F238E27FC236}">
                <a16:creationId xmlns:a16="http://schemas.microsoft.com/office/drawing/2014/main" id="{8D2ED50F-FA0D-F86A-D9ED-B433C25428CE}"/>
              </a:ext>
            </a:extLst>
          </p:cNvPr>
          <p:cNvSpPr txBox="1"/>
          <p:nvPr/>
        </p:nvSpPr>
        <p:spPr>
          <a:xfrm>
            <a:off x="6272311" y="2994841"/>
            <a:ext cx="2794887" cy="1938992"/>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Outline the steps or methods you used to implement the solution.</a:t>
            </a:r>
          </a:p>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Include any challenges you faced during the implementation and how you  overcame them.</a:t>
            </a:r>
          </a:p>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Mention any collaborations or partnerships that were part of the approach.</a:t>
            </a:r>
            <a:endParaRPr lang="en-US" sz="1200" dirty="0">
              <a:solidFill>
                <a:schemeClr val="tx1">
                  <a:lumMod val="65000"/>
                  <a:lumOff val="35000"/>
                </a:schemeClr>
              </a:solidFill>
              <a:effectLst/>
              <a:latin typeface="Century Gothic" panose="020B0502020202020204" pitchFamily="34" charset="0"/>
            </a:endParaRPr>
          </a:p>
        </p:txBody>
      </p:sp>
      <p:sp>
        <p:nvSpPr>
          <p:cNvPr id="34" name="TextBox 33">
            <a:extLst>
              <a:ext uri="{FF2B5EF4-FFF2-40B4-BE49-F238E27FC236}">
                <a16:creationId xmlns:a16="http://schemas.microsoft.com/office/drawing/2014/main" id="{77EF841C-8692-6D89-8EC9-2ABA5034A78F}"/>
              </a:ext>
            </a:extLst>
          </p:cNvPr>
          <p:cNvSpPr txBox="1"/>
          <p:nvPr/>
        </p:nvSpPr>
        <p:spPr>
          <a:xfrm>
            <a:off x="9295335" y="2902508"/>
            <a:ext cx="2762046" cy="2123658"/>
          </a:xfrm>
          <a:prstGeom prst="rect">
            <a:avLst/>
          </a:prstGeom>
          <a:noFill/>
        </p:spPr>
        <p:txBody>
          <a:bodyPr wrap="square">
            <a:spAutoFit/>
          </a:bodyPr>
          <a:lstStyle/>
          <a:p>
            <a:pPr marL="171450" indent="-171450" rtl="0">
              <a:spcBef>
                <a:spcPts val="0"/>
              </a:spcBef>
              <a:spcAft>
                <a:spcPts val="0"/>
              </a:spcAft>
              <a:buFont typeface="Arial" panose="020B0604020202020204" pitchFamily="34" charset="0"/>
              <a:buChar char="•"/>
            </a:pPr>
            <a:r>
              <a:rPr lang="en-US" sz="1200" b="0" i="0" u="none" strike="noStrike" dirty="0">
                <a:solidFill>
                  <a:schemeClr val="bg1"/>
                </a:solidFill>
                <a:effectLst/>
                <a:latin typeface="Century Gothic" panose="020B0502020202020204" pitchFamily="34" charset="0"/>
              </a:rPr>
              <a:t>Insert one or two powerful quotes from SMEs that reinforce the success or impact of the solution.</a:t>
            </a:r>
            <a:endParaRPr lang="en-US" sz="1200" dirty="0">
              <a:solidFill>
                <a:schemeClr val="bg1"/>
              </a:solidFill>
              <a:effectLst/>
              <a:latin typeface="Century Gothic" panose="020B0502020202020204" pitchFamily="34" charset="0"/>
            </a:endParaRPr>
          </a:p>
          <a:p>
            <a:pPr marL="171450" indent="-171450" rtl="0">
              <a:spcBef>
                <a:spcPts val="0"/>
              </a:spcBef>
              <a:spcAft>
                <a:spcPts val="0"/>
              </a:spcAft>
              <a:buFont typeface="Arial" panose="020B0604020202020204" pitchFamily="34" charset="0"/>
              <a:buChar char="•"/>
            </a:pPr>
            <a:r>
              <a:rPr lang="en-US" sz="1200" b="0" i="0" u="none" strike="noStrike" dirty="0">
                <a:solidFill>
                  <a:schemeClr val="bg1"/>
                </a:solidFill>
                <a:effectLst/>
                <a:latin typeface="Century Gothic" panose="020B0502020202020204" pitchFamily="34" charset="0"/>
              </a:rPr>
              <a:t>Ensure that the quotes are relevant and that they add value to the case study narrative.</a:t>
            </a:r>
            <a:endParaRPr lang="en-US" sz="1200" dirty="0">
              <a:solidFill>
                <a:schemeClr val="bg1"/>
              </a:solidFill>
              <a:effectLst/>
              <a:latin typeface="Century Gothic" panose="020B0502020202020204" pitchFamily="34" charset="0"/>
            </a:endParaRPr>
          </a:p>
          <a:p>
            <a:pPr marL="171450" indent="-171450" rtl="0">
              <a:spcBef>
                <a:spcPts val="0"/>
              </a:spcBef>
              <a:spcAft>
                <a:spcPts val="0"/>
              </a:spcAft>
              <a:buFont typeface="Arial" panose="020B0604020202020204" pitchFamily="34" charset="0"/>
              <a:buChar char="•"/>
            </a:pPr>
            <a:r>
              <a:rPr lang="en-US" sz="1200" b="0" i="0" u="none" strike="noStrike" dirty="0">
                <a:solidFill>
                  <a:schemeClr val="bg1"/>
                </a:solidFill>
                <a:effectLst/>
                <a:latin typeface="Century Gothic" panose="020B0502020202020204" pitchFamily="34" charset="0"/>
              </a:rPr>
              <a:t>Attribute the quotes properly, mentioning the SME’s name and their role or expertise.</a:t>
            </a:r>
            <a:endParaRPr lang="en-US" sz="1200" dirty="0">
              <a:solidFill>
                <a:schemeClr val="bg1"/>
              </a:solidFill>
              <a:effectLst/>
              <a:latin typeface="Century Gothic" panose="020B0502020202020204" pitchFamily="34" charset="0"/>
            </a:endParaRPr>
          </a:p>
        </p:txBody>
      </p:sp>
      <p:sp>
        <p:nvSpPr>
          <p:cNvPr id="35" name="Rectangle 34">
            <a:extLst>
              <a:ext uri="{FF2B5EF4-FFF2-40B4-BE49-F238E27FC236}">
                <a16:creationId xmlns:a16="http://schemas.microsoft.com/office/drawing/2014/main" id="{B0D6B1EE-95D0-9E71-998B-41540618B749}"/>
              </a:ext>
            </a:extLst>
          </p:cNvPr>
          <p:cNvSpPr/>
          <p:nvPr/>
        </p:nvSpPr>
        <p:spPr>
          <a:xfrm>
            <a:off x="51955" y="6061626"/>
            <a:ext cx="2898461" cy="60328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4E15EB8-F1E3-9FD0-E4D2-FE8A665BD4A8}"/>
              </a:ext>
            </a:extLst>
          </p:cNvPr>
          <p:cNvSpPr/>
          <p:nvPr/>
        </p:nvSpPr>
        <p:spPr>
          <a:xfrm>
            <a:off x="3110345" y="6061625"/>
            <a:ext cx="2909563" cy="60328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9B6DBD3-B993-CB7F-C2CC-0BC9108CE67B}"/>
              </a:ext>
            </a:extLst>
          </p:cNvPr>
          <p:cNvSpPr/>
          <p:nvPr/>
        </p:nvSpPr>
        <p:spPr>
          <a:xfrm>
            <a:off x="6172092" y="6053721"/>
            <a:ext cx="2895106" cy="603285"/>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34A0A78-D183-9B20-67A2-157B2FF5F815}"/>
              </a:ext>
            </a:extLst>
          </p:cNvPr>
          <p:cNvSpPr/>
          <p:nvPr/>
        </p:nvSpPr>
        <p:spPr>
          <a:xfrm>
            <a:off x="9227127" y="6061626"/>
            <a:ext cx="2890055" cy="603285"/>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Open quotation mark with solid fill">
            <a:extLst>
              <a:ext uri="{FF2B5EF4-FFF2-40B4-BE49-F238E27FC236}">
                <a16:creationId xmlns:a16="http://schemas.microsoft.com/office/drawing/2014/main" id="{70632719-3B1D-D20E-2D93-9A6E92A4F1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7198" y="5760130"/>
            <a:ext cx="1442502" cy="1442502"/>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126</TotalTime>
  <Words>284</Words>
  <Application>Microsoft Macintosh PowerPoint</Application>
  <PresentationFormat>Widescreen</PresentationFormat>
  <Paragraphs>28</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15</cp:revision>
  <dcterms:created xsi:type="dcterms:W3CDTF">2022-05-22T18:55:25Z</dcterms:created>
  <dcterms:modified xsi:type="dcterms:W3CDTF">2024-02-06T23:13:46Z</dcterms:modified>
</cp:coreProperties>
</file>