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8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6EE9F0"/>
    <a:srgbClr val="3F385F"/>
    <a:srgbClr val="EE1F22"/>
    <a:srgbClr val="EE7936"/>
    <a:srgbClr val="5B7DEE"/>
    <a:srgbClr val="8D8CA7"/>
    <a:srgbClr val="118079"/>
    <a:srgbClr val="F5F5F5"/>
    <a:srgbClr val="DAE5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91" autoAdjust="0"/>
    <p:restoredTop sz="96058"/>
  </p:normalViewPr>
  <p:slideViewPr>
    <p:cSldViewPr snapToGrid="0" snapToObjects="1">
      <p:cViewPr varScale="1">
        <p:scale>
          <a:sx n="128" d="100"/>
          <a:sy n="128" d="100"/>
        </p:scale>
        <p:origin x="392"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4/21/24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568439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4/21/24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4/21/24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4/21/24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4/21/24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4/21/24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4/21/24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009&amp;utm_source=template-powerpoint&amp;utm_medium=content&amp;utm_campaign=PowerPoint+3D+Fishbone+Diagram-powerpoint-12009&amp;lpa=PowerPoint+3D+Fishbone+Diagram+powerpoint+1200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7000">
              <a:schemeClr val="bg1"/>
            </a:gs>
            <a:gs pos="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3893F1B0-D8E0-1318-EACD-C96140D00B6F}"/>
              </a:ext>
            </a:extLst>
          </p:cNvPr>
          <p:cNvSpPr txBox="1"/>
          <p:nvPr/>
        </p:nvSpPr>
        <p:spPr>
          <a:xfrm>
            <a:off x="249647" y="282533"/>
            <a:ext cx="6190909"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PowerPoint 3D Fishbone Diagram Template</a:t>
            </a:r>
          </a:p>
        </p:txBody>
      </p:sp>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231366" y="298882"/>
            <a:ext cx="4678423" cy="649251"/>
          </a:xfrm>
          <a:prstGeom prst="rect">
            <a:avLst/>
          </a:prstGeom>
        </p:spPr>
      </p:pic>
      <p:sp>
        <p:nvSpPr>
          <p:cNvPr id="2" name="TextBox 1">
            <a:extLst>
              <a:ext uri="{FF2B5EF4-FFF2-40B4-BE49-F238E27FC236}">
                <a16:creationId xmlns:a16="http://schemas.microsoft.com/office/drawing/2014/main" id="{84690F8F-710E-1218-DB70-23E7DC32E840}"/>
              </a:ext>
            </a:extLst>
          </p:cNvPr>
          <p:cNvSpPr txBox="1"/>
          <p:nvPr/>
        </p:nvSpPr>
        <p:spPr>
          <a:xfrm>
            <a:off x="293144" y="1473715"/>
            <a:ext cx="4398126" cy="4855560"/>
          </a:xfrm>
          <a:prstGeom prst="rect">
            <a:avLst/>
          </a:prstGeom>
          <a:noFill/>
        </p:spPr>
        <p:txBody>
          <a:bodyPr wrap="square" rtlCol="0">
            <a:spAutoFit/>
          </a:bodyPr>
          <a:lstStyle/>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When to Use This Template: </a:t>
            </a:r>
            <a:r>
              <a:rPr lang="en-US" sz="1300" i="0" u="none" strike="noStrike" dirty="0">
                <a:solidFill>
                  <a:srgbClr val="000000"/>
                </a:solidFill>
                <a:effectLst/>
                <a:latin typeface="Century Gothic" panose="020B0502020202020204" pitchFamily="34" charset="0"/>
              </a:rPr>
              <a:t>This 3D fishbone diagram template is designed for situations where an engaging presentation is crucial, such as client pitches. Professionals in visually driven environments, such as advertising, creative industries, or education, might find it especially useful. The template is also an effective tool for team-building events where visual metaphors can enhance understanding and retention.</a:t>
            </a:r>
          </a:p>
          <a:p>
            <a:pPr algn="l" rtl="0">
              <a:lnSpc>
                <a:spcPct val="150000"/>
              </a:lnSpc>
              <a:spcBef>
                <a:spcPts val="0"/>
              </a:spcBef>
              <a:spcAft>
                <a:spcPts val="0"/>
              </a:spcAft>
            </a:pPr>
            <a:r>
              <a:rPr lang="en-US" sz="1300" i="0" u="none" strike="noStrike" dirty="0">
                <a:solidFill>
                  <a:srgbClr val="000000"/>
                </a:solidFill>
                <a:effectLst/>
                <a:latin typeface="Century Gothic" panose="020B0502020202020204" pitchFamily="34" charset="0"/>
              </a:rPr>
              <a:t>  </a:t>
            </a:r>
          </a:p>
          <a:p>
            <a:pPr algn="l" rtl="0">
              <a:lnSpc>
                <a:spcPct val="150000"/>
              </a:lnSpc>
              <a:spcBef>
                <a:spcPts val="0"/>
              </a:spcBef>
              <a:spcAft>
                <a:spcPts val="0"/>
              </a:spcAft>
            </a:pPr>
            <a:r>
              <a:rPr lang="en-US" sz="1300" b="1" i="0" u="none" strike="noStrike" dirty="0">
                <a:solidFill>
                  <a:srgbClr val="000000"/>
                </a:solidFill>
                <a:effectLst/>
                <a:latin typeface="Century Gothic" panose="020B0502020202020204" pitchFamily="34" charset="0"/>
              </a:rPr>
              <a:t>Notable Template Features: </a:t>
            </a:r>
            <a:r>
              <a:rPr lang="en-US" sz="1300" i="0" u="none" strike="noStrike" dirty="0">
                <a:solidFill>
                  <a:srgbClr val="000000"/>
                </a:solidFill>
                <a:effectLst/>
                <a:latin typeface="Century Gothic" panose="020B0502020202020204" pitchFamily="34" charset="0"/>
              </a:rPr>
              <a:t>This template's 3D design brings a unique visual appeal to a presentation. The layout creates a natural flow, leading the audience through the analysis from the tail fins to the head, making it a practical yet aesthetically engaging tool.</a:t>
            </a:r>
            <a:endParaRPr lang="en-US" sz="1300" dirty="0">
              <a:solidFill>
                <a:srgbClr val="000000"/>
              </a:solidFill>
              <a:effectLst/>
              <a:latin typeface="Century Gothic" panose="020B0502020202020204" pitchFamily="34" charset="0"/>
              <a:ea typeface="Calibri" panose="020F0502020204030204" pitchFamily="34" charset="0"/>
              <a:cs typeface="Times New Roman" panose="02020603050405020304" pitchFamily="18" charset="0"/>
            </a:endParaRPr>
          </a:p>
        </p:txBody>
      </p:sp>
      <p:pic>
        <p:nvPicPr>
          <p:cNvPr id="7" name="Picture 6">
            <a:extLst>
              <a:ext uri="{FF2B5EF4-FFF2-40B4-BE49-F238E27FC236}">
                <a16:creationId xmlns:a16="http://schemas.microsoft.com/office/drawing/2014/main" id="{C1B028CC-25B9-7F56-5803-4FF41E07A98F}"/>
              </a:ext>
            </a:extLst>
          </p:cNvPr>
          <p:cNvPicPr>
            <a:picLocks noChangeAspect="1"/>
          </p:cNvPicPr>
          <p:nvPr/>
        </p:nvPicPr>
        <p:blipFill>
          <a:blip r:embed="rId5"/>
          <a:srcRect/>
          <a:stretch/>
        </p:blipFill>
        <p:spPr>
          <a:xfrm>
            <a:off x="5088835" y="1589915"/>
            <a:ext cx="6820954" cy="3827235"/>
          </a:xfrm>
          <a:prstGeom prst="rect">
            <a:avLst/>
          </a:prstGeom>
          <a:effectLst>
            <a:outerShdw blurRad="101157" dist="38100" dir="2700000" algn="tl" rotWithShape="0">
              <a:prstClr val="black">
                <a:alpha val="40000"/>
              </a:prstClr>
            </a:outerShdw>
          </a:effectLst>
        </p:spPr>
      </p:pic>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2"/>
            </a:gs>
            <a:gs pos="69000">
              <a:schemeClr val="bg1"/>
            </a:gs>
            <a:gs pos="38000">
              <a:schemeClr val="bg1"/>
            </a:gs>
            <a:gs pos="100000">
              <a:schemeClr val="bg2"/>
            </a:gs>
          </a:gsLst>
          <a:lin ang="3600000" scaled="0"/>
        </a:gradFill>
        <a:effectLst/>
      </p:bgPr>
    </p:bg>
    <p:spTree>
      <p:nvGrpSpPr>
        <p:cNvPr id="1" name=""/>
        <p:cNvGrpSpPr/>
        <p:nvPr/>
      </p:nvGrpSpPr>
      <p:grpSpPr>
        <a:xfrm>
          <a:off x="0" y="0"/>
          <a:ext cx="0" cy="0"/>
          <a:chOff x="0" y="0"/>
          <a:chExt cx="0" cy="0"/>
        </a:xfrm>
      </p:grpSpPr>
      <p:sp>
        <p:nvSpPr>
          <p:cNvPr id="63" name="Rectangle 62">
            <a:extLst>
              <a:ext uri="{FF2B5EF4-FFF2-40B4-BE49-F238E27FC236}">
                <a16:creationId xmlns:a16="http://schemas.microsoft.com/office/drawing/2014/main" id="{86C4DFB1-8092-1024-8EE3-9D65C874DE6A}"/>
              </a:ext>
            </a:extLst>
          </p:cNvPr>
          <p:cNvSpPr/>
          <p:nvPr/>
        </p:nvSpPr>
        <p:spPr>
          <a:xfrm>
            <a:off x="2466920" y="4634711"/>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entury Gothic" panose="020B0502020202020204" pitchFamily="34" charset="0"/>
              </a:rPr>
              <a:t>Text</a:t>
            </a:r>
          </a:p>
        </p:txBody>
      </p:sp>
      <p:sp>
        <p:nvSpPr>
          <p:cNvPr id="64" name="Rectangle 63">
            <a:extLst>
              <a:ext uri="{FF2B5EF4-FFF2-40B4-BE49-F238E27FC236}">
                <a16:creationId xmlns:a16="http://schemas.microsoft.com/office/drawing/2014/main" id="{7E1964E6-FCDE-EEEB-A6C3-C8FCCBCF810D}"/>
              </a:ext>
            </a:extLst>
          </p:cNvPr>
          <p:cNvSpPr/>
          <p:nvPr/>
        </p:nvSpPr>
        <p:spPr>
          <a:xfrm>
            <a:off x="4818720" y="421908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entury Gothic" panose="020B0502020202020204" pitchFamily="34" charset="0"/>
              </a:rPr>
              <a:t>Text</a:t>
            </a:r>
          </a:p>
        </p:txBody>
      </p:sp>
      <p:sp>
        <p:nvSpPr>
          <p:cNvPr id="65" name="Rectangle 64">
            <a:extLst>
              <a:ext uri="{FF2B5EF4-FFF2-40B4-BE49-F238E27FC236}">
                <a16:creationId xmlns:a16="http://schemas.microsoft.com/office/drawing/2014/main" id="{7185A713-AC2B-86AB-98EC-2F6379F9D8EB}"/>
              </a:ext>
            </a:extLst>
          </p:cNvPr>
          <p:cNvSpPr/>
          <p:nvPr/>
        </p:nvSpPr>
        <p:spPr>
          <a:xfrm>
            <a:off x="7158163" y="371328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entury Gothic" panose="020B0502020202020204" pitchFamily="34" charset="0"/>
              </a:rPr>
              <a:t>Text</a:t>
            </a:r>
          </a:p>
        </p:txBody>
      </p:sp>
      <p:sp>
        <p:nvSpPr>
          <p:cNvPr id="43" name="Rectangle 42">
            <a:extLst>
              <a:ext uri="{FF2B5EF4-FFF2-40B4-BE49-F238E27FC236}">
                <a16:creationId xmlns:a16="http://schemas.microsoft.com/office/drawing/2014/main" id="{28248125-334F-FEC3-CF81-E8F77B6C0808}"/>
              </a:ext>
            </a:extLst>
          </p:cNvPr>
          <p:cNvSpPr/>
          <p:nvPr/>
        </p:nvSpPr>
        <p:spPr>
          <a:xfrm>
            <a:off x="9214031" y="252243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392E3A0-735F-E4E8-98AC-8DE93746D4B9}"/>
              </a:ext>
            </a:extLst>
          </p:cNvPr>
          <p:cNvSpPr/>
          <p:nvPr/>
        </p:nvSpPr>
        <p:spPr>
          <a:xfrm>
            <a:off x="6862232" y="3020054"/>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524B5B53-AAFF-2E64-B5DD-00DD74AFEB71}"/>
              </a:ext>
            </a:extLst>
          </p:cNvPr>
          <p:cNvSpPr/>
          <p:nvPr/>
        </p:nvSpPr>
        <p:spPr>
          <a:xfrm>
            <a:off x="4510432" y="344536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ight Arrow 1">
            <a:extLst>
              <a:ext uri="{FF2B5EF4-FFF2-40B4-BE49-F238E27FC236}">
                <a16:creationId xmlns:a16="http://schemas.microsoft.com/office/drawing/2014/main" id="{0D4E95DB-49B6-093A-1F6B-C5DC367E5165}"/>
              </a:ext>
            </a:extLst>
          </p:cNvPr>
          <p:cNvSpPr/>
          <p:nvPr/>
        </p:nvSpPr>
        <p:spPr>
          <a:xfrm>
            <a:off x="554799" y="1321009"/>
            <a:ext cx="12172660" cy="3358725"/>
          </a:xfrm>
          <a:prstGeom prst="rightArrow">
            <a:avLst>
              <a:gd name="adj1" fmla="val 8276"/>
              <a:gd name="adj2" fmla="val 57357"/>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Graphic 6">
            <a:extLst>
              <a:ext uri="{FF2B5EF4-FFF2-40B4-BE49-F238E27FC236}">
                <a16:creationId xmlns:a16="http://schemas.microsoft.com/office/drawing/2014/main" id="{7FF66AD7-5A9E-D062-8CAD-5E510FA71245}"/>
              </a:ext>
            </a:extLst>
          </p:cNvPr>
          <p:cNvSpPr/>
          <p:nvPr/>
        </p:nvSpPr>
        <p:spPr>
          <a:xfrm>
            <a:off x="174011" y="2659528"/>
            <a:ext cx="1626815" cy="2908982"/>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7936"/>
          </a:solidFill>
          <a:ln w="8096" cap="flat">
            <a:noFill/>
            <a:prstDash val="solid"/>
            <a:miter/>
          </a:ln>
          <a:scene3d>
            <a:camera prst="orthographicFront">
              <a:rot lat="1200000" lon="19800000" rev="0"/>
            </a:camera>
            <a:lightRig rig="threePt" dir="t"/>
          </a:scene3d>
          <a:sp3d prstMaterial="matte">
            <a:bevelB w="0" h="165100"/>
          </a:sp3d>
        </p:spPr>
        <p:txBody>
          <a:bodyPr rtlCol="0" anchor="ctr"/>
          <a:lstStyle/>
          <a:p>
            <a:endParaRPr lang="en-US"/>
          </a:p>
        </p:txBody>
      </p:sp>
      <p:sp>
        <p:nvSpPr>
          <p:cNvPr id="32" name="Graphic 6">
            <a:extLst>
              <a:ext uri="{FF2B5EF4-FFF2-40B4-BE49-F238E27FC236}">
                <a16:creationId xmlns:a16="http://schemas.microsoft.com/office/drawing/2014/main" id="{91C4B07C-F397-419A-AD7C-EF6FC9D94F9E}"/>
              </a:ext>
            </a:extLst>
          </p:cNvPr>
          <p:cNvSpPr/>
          <p:nvPr/>
        </p:nvSpPr>
        <p:spPr>
          <a:xfrm>
            <a:off x="10315273" y="860048"/>
            <a:ext cx="1466353" cy="259491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rgbClr val="EE1F22"/>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4" name="Graphic 6">
            <a:extLst>
              <a:ext uri="{FF2B5EF4-FFF2-40B4-BE49-F238E27FC236}">
                <a16:creationId xmlns:a16="http://schemas.microsoft.com/office/drawing/2014/main" id="{E43E4965-A2C5-C506-6866-D68ED2335A0F}"/>
              </a:ext>
            </a:extLst>
          </p:cNvPr>
          <p:cNvSpPr/>
          <p:nvPr/>
        </p:nvSpPr>
        <p:spPr>
          <a:xfrm>
            <a:off x="369443" y="3008989"/>
            <a:ext cx="1235950" cy="2210059"/>
          </a:xfrm>
          <a:custGeom>
            <a:avLst/>
            <a:gdLst>
              <a:gd name="connsiteX0" fmla="*/ 0 w 1454086"/>
              <a:gd name="connsiteY0" fmla="*/ 2908983 h 2908982"/>
              <a:gd name="connsiteX1" fmla="*/ 0 w 1454086"/>
              <a:gd name="connsiteY1" fmla="*/ 0 h 2908982"/>
              <a:gd name="connsiteX2" fmla="*/ 1454087 w 1454086"/>
              <a:gd name="connsiteY2" fmla="*/ 1454896 h 2908982"/>
            </a:gdLst>
            <a:ahLst/>
            <a:cxnLst>
              <a:cxn ang="0">
                <a:pos x="connsiteX0" y="connsiteY0"/>
              </a:cxn>
              <a:cxn ang="0">
                <a:pos x="connsiteX1" y="connsiteY1"/>
              </a:cxn>
              <a:cxn ang="0">
                <a:pos x="connsiteX2" y="connsiteY2"/>
              </a:cxn>
            </a:cxnLst>
            <a:rect l="l" t="t" r="r" b="b"/>
            <a:pathLst>
              <a:path w="1454086" h="2908982">
                <a:moveTo>
                  <a:pt x="0" y="2908983"/>
                </a:moveTo>
                <a:lnTo>
                  <a:pt x="0" y="0"/>
                </a:lnTo>
                <a:lnTo>
                  <a:pt x="1454087" y="1454896"/>
                </a:lnTo>
                <a:close/>
              </a:path>
            </a:pathLst>
          </a:custGeom>
          <a:solidFill>
            <a:schemeClr val="accent4"/>
          </a:solidFill>
          <a:ln w="8096" cap="flat">
            <a:noFill/>
            <a:prstDash val="solid"/>
            <a:miter/>
          </a:ln>
          <a:scene3d>
            <a:camera prst="orthographicFront">
              <a:rot lat="1200000" lon="19800000" rev="0"/>
            </a:camera>
            <a:lightRig rig="threePt" dir="t"/>
          </a:scene3d>
          <a:sp3d prstMaterial="matte">
            <a:bevelB w="0" h="0"/>
          </a:sp3d>
        </p:spPr>
        <p:txBody>
          <a:bodyPr rtlCol="0" anchor="ctr"/>
          <a:lstStyle/>
          <a:p>
            <a:endParaRPr lang="en-US"/>
          </a:p>
        </p:txBody>
      </p:sp>
      <p:sp>
        <p:nvSpPr>
          <p:cNvPr id="38" name="Rectangle 37">
            <a:extLst>
              <a:ext uri="{FF2B5EF4-FFF2-40B4-BE49-F238E27FC236}">
                <a16:creationId xmlns:a16="http://schemas.microsoft.com/office/drawing/2014/main" id="{256B7F1A-C0C6-01F3-EE64-7847D69E1021}"/>
              </a:ext>
            </a:extLst>
          </p:cNvPr>
          <p:cNvSpPr/>
          <p:nvPr/>
        </p:nvSpPr>
        <p:spPr>
          <a:xfrm>
            <a:off x="3346889" y="2439507"/>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C777ED0-6545-E18C-0758-AB35E06D3DB3}"/>
              </a:ext>
            </a:extLst>
          </p:cNvPr>
          <p:cNvSpPr/>
          <p:nvPr/>
        </p:nvSpPr>
        <p:spPr>
          <a:xfrm>
            <a:off x="5686332" y="1973796"/>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CF6C1F2D-1050-8D69-2419-F33811E67632}"/>
              </a:ext>
            </a:extLst>
          </p:cNvPr>
          <p:cNvSpPr/>
          <p:nvPr/>
        </p:nvSpPr>
        <p:spPr>
          <a:xfrm>
            <a:off x="8038132" y="1507152"/>
            <a:ext cx="208021" cy="109728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a:extLst>
              <a:ext uri="{FF2B5EF4-FFF2-40B4-BE49-F238E27FC236}">
                <a16:creationId xmlns:a16="http://schemas.microsoft.com/office/drawing/2014/main" id="{8D3758E2-DF94-5A04-CC43-E26F45052A2B}"/>
              </a:ext>
            </a:extLst>
          </p:cNvPr>
          <p:cNvSpPr/>
          <p:nvPr/>
        </p:nvSpPr>
        <p:spPr>
          <a:xfrm>
            <a:off x="1300559" y="982866"/>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entury Gothic" panose="020B0502020202020204" pitchFamily="34" charset="0"/>
              </a:rPr>
              <a:t>Text</a:t>
            </a:r>
          </a:p>
        </p:txBody>
      </p:sp>
      <p:sp>
        <p:nvSpPr>
          <p:cNvPr id="61" name="Rectangle 60">
            <a:extLst>
              <a:ext uri="{FF2B5EF4-FFF2-40B4-BE49-F238E27FC236}">
                <a16:creationId xmlns:a16="http://schemas.microsoft.com/office/drawing/2014/main" id="{FB5EB53D-406C-217D-D4CA-05B4A3F5AAF7}"/>
              </a:ext>
            </a:extLst>
          </p:cNvPr>
          <p:cNvSpPr/>
          <p:nvPr/>
        </p:nvSpPr>
        <p:spPr>
          <a:xfrm>
            <a:off x="3640002" y="445298"/>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entury Gothic" panose="020B0502020202020204" pitchFamily="34" charset="0"/>
              </a:rPr>
              <a:t>Text</a:t>
            </a:r>
          </a:p>
        </p:txBody>
      </p:sp>
      <p:sp>
        <p:nvSpPr>
          <p:cNvPr id="62" name="Rectangle 61">
            <a:extLst>
              <a:ext uri="{FF2B5EF4-FFF2-40B4-BE49-F238E27FC236}">
                <a16:creationId xmlns:a16="http://schemas.microsoft.com/office/drawing/2014/main" id="{6A50F951-63F8-292B-8FB9-7A0BA70E7D2F}"/>
              </a:ext>
            </a:extLst>
          </p:cNvPr>
          <p:cNvSpPr/>
          <p:nvPr/>
        </p:nvSpPr>
        <p:spPr>
          <a:xfrm>
            <a:off x="5991802" y="-24714"/>
            <a:ext cx="2401486" cy="1828800"/>
          </a:xfrm>
          <a:prstGeom prst="rect">
            <a:avLst/>
          </a:prstGeom>
          <a:solidFill>
            <a:srgbClr val="6EE9F0"/>
          </a:solidFill>
          <a:ln>
            <a:noFill/>
          </a:ln>
          <a:scene3d>
            <a:camera prst="isometricRightUp">
              <a:rot lat="1200000" lon="19800000" rev="0"/>
            </a:camera>
            <a:lightRig rig="threePt" dir="t"/>
          </a:scene3d>
          <a:sp3d prstMaterial="dkEdge">
            <a:bevelB w="0" h="165100"/>
          </a:sp3d>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latin typeface="Century Gothic" panose="020B0502020202020204" pitchFamily="34" charset="0"/>
              </a:rPr>
              <a:t>Text</a:t>
            </a:r>
          </a:p>
        </p:txBody>
      </p:sp>
    </p:spTree>
    <p:extLst>
      <p:ext uri="{BB962C8B-B14F-4D97-AF65-F5344CB8AC3E}">
        <p14:creationId xmlns:p14="http://schemas.microsoft.com/office/powerpoint/2010/main" val="2929884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12509</TotalTime>
  <Words>225</Words>
  <Application>Microsoft Macintosh PowerPoint</Application>
  <PresentationFormat>Widescreen</PresentationFormat>
  <Paragraphs>16</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Allison Okonczak</cp:lastModifiedBy>
  <cp:revision>177</cp:revision>
  <cp:lastPrinted>2024-02-20T23:48:17Z</cp:lastPrinted>
  <dcterms:created xsi:type="dcterms:W3CDTF">2021-07-07T23:54:57Z</dcterms:created>
  <dcterms:modified xsi:type="dcterms:W3CDTF">2024-04-21T23:19:30Z</dcterms:modified>
</cp:coreProperties>
</file>