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4"/>
  </p:notesMasterIdLst>
  <p:sldIdLst>
    <p:sldId id="342" r:id="rId2"/>
    <p:sldId id="355" r:id="rId3"/>
    <p:sldId id="365" r:id="rId4"/>
    <p:sldId id="357" r:id="rId5"/>
    <p:sldId id="358" r:id="rId6"/>
    <p:sldId id="359" r:id="rId7"/>
    <p:sldId id="360" r:id="rId8"/>
    <p:sldId id="361" r:id="rId9"/>
    <p:sldId id="362" r:id="rId10"/>
    <p:sldId id="363" r:id="rId11"/>
    <p:sldId id="364" r:id="rId12"/>
    <p:sldId id="29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ca Waite" initials="EW" lastIdx="2" clrIdx="0">
    <p:extLst>
      <p:ext uri="{19B8F6BF-5375-455C-9EA6-DF929625EA0E}">
        <p15:presenceInfo xmlns:p15="http://schemas.microsoft.com/office/powerpoint/2012/main" userId="c568693182780e7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1B579"/>
    <a:srgbClr val="ECF0E4"/>
    <a:srgbClr val="DAE1CB"/>
    <a:srgbClr val="EBD9B6"/>
    <a:srgbClr val="F6EEDE"/>
    <a:srgbClr val="A1E3DD"/>
    <a:srgbClr val="CBD6B5"/>
    <a:srgbClr val="DCF4F2"/>
    <a:srgbClr val="2B8D84"/>
    <a:srgbClr val="39BD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18CA32-1098-4A68-8062-6A2AFA79FBF5}" v="4" dt="2024-04-19T02:41:30.3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86" autoAdjust="0"/>
    <p:restoredTop sz="86447"/>
  </p:normalViewPr>
  <p:slideViewPr>
    <p:cSldViewPr snapToGrid="0" snapToObjects="1">
      <p:cViewPr varScale="1">
        <p:scale>
          <a:sx n="123" d="100"/>
          <a:sy n="123" d="100"/>
        </p:scale>
        <p:origin x="232" y="288"/>
      </p:cViewPr>
      <p:guideLst/>
    </p:cSldViewPr>
  </p:slideViewPr>
  <p:outlineViewPr>
    <p:cViewPr>
      <p:scale>
        <a:sx n="33" d="100"/>
        <a:sy n="33" d="100"/>
      </p:scale>
      <p:origin x="0" y="0"/>
    </p:cViewPr>
    <p:sldLst>
      <p:sld r:id="rId1" collapse="1"/>
    </p:sldLst>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6AFEDE-F1BF-6A4A-80D9-CCB6DC4EFE3D}" type="datetimeFigureOut">
              <a:rPr lang="en-US" smtClean="0"/>
              <a:t>4/30/24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711C10-233D-DA48-A5CB-9365BBABB6B4}" type="slidenum">
              <a:rPr lang="en-US" smtClean="0"/>
              <a:t>‹#›</a:t>
            </a:fld>
            <a:endParaRPr lang="en-US" dirty="0"/>
          </a:p>
        </p:txBody>
      </p:sp>
    </p:spTree>
    <p:extLst>
      <p:ext uri="{BB962C8B-B14F-4D97-AF65-F5344CB8AC3E}">
        <p14:creationId xmlns:p14="http://schemas.microsoft.com/office/powerpoint/2010/main" val="433076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711C10-233D-DA48-A5CB-9365BBABB6B4}" type="slidenum">
              <a:rPr lang="en-US" smtClean="0"/>
              <a:t>12</a:t>
            </a:fld>
            <a:endParaRPr lang="en-US" dirty="0"/>
          </a:p>
        </p:txBody>
      </p:sp>
    </p:spTree>
    <p:extLst>
      <p:ext uri="{BB962C8B-B14F-4D97-AF65-F5344CB8AC3E}">
        <p14:creationId xmlns:p14="http://schemas.microsoft.com/office/powerpoint/2010/main" val="1822264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381E756-E947-FD4A-8A23-D2C983A1A8BD}" type="datetimeFigureOut">
              <a:rPr lang="en-US" smtClean="0"/>
              <a:t>4/30/24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07345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4/30/24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839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4/30/24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356738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4/30/24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9415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81E756-E947-FD4A-8A23-D2C983A1A8BD}" type="datetimeFigureOut">
              <a:rPr lang="en-US" smtClean="0"/>
              <a:t>4/30/24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79773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381E756-E947-FD4A-8A23-D2C983A1A8BD}" type="datetimeFigureOut">
              <a:rPr lang="en-US" smtClean="0"/>
              <a:t>4/30/24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115370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381E756-E947-FD4A-8A23-D2C983A1A8BD}" type="datetimeFigureOut">
              <a:rPr lang="en-US" smtClean="0"/>
              <a:t>4/30/24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641709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81E756-E947-FD4A-8A23-D2C983A1A8BD}" type="datetimeFigureOut">
              <a:rPr lang="en-US" smtClean="0"/>
              <a:t>4/30/24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45901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81E756-E947-FD4A-8A23-D2C983A1A8BD}" type="datetimeFigureOut">
              <a:rPr lang="en-US" smtClean="0"/>
              <a:t>4/30/24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913076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4/30/24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55972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4/30/24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93808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81E756-E947-FD4A-8A23-D2C983A1A8BD}" type="datetimeFigureOut">
              <a:rPr lang="en-US" smtClean="0"/>
              <a:t>4/30/24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30669D-EC37-AA42-8CD3-B0788BD38FC6}" type="slidenum">
              <a:rPr lang="en-US" smtClean="0"/>
              <a:t>‹#›</a:t>
            </a:fld>
            <a:endParaRPr lang="en-US" dirty="0"/>
          </a:p>
        </p:txBody>
      </p:sp>
    </p:spTree>
    <p:extLst>
      <p:ext uri="{BB962C8B-B14F-4D97-AF65-F5344CB8AC3E}">
        <p14:creationId xmlns:p14="http://schemas.microsoft.com/office/powerpoint/2010/main" val="172960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smartsheet.com/try-it?trp=12015&amp;utm_source=template-powerpoint&amp;utm_medium=content&amp;utm_campaign=Event+Sponsorship+Proposal+Example-powerpoint-12015&amp;lpa=Event+Sponsorship+Proposal+Example+powerpoint+12015" TargetMode="External"/><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Blue abstract design with square in middle and lines">
            <a:extLst>
              <a:ext uri="{FF2B5EF4-FFF2-40B4-BE49-F238E27FC236}">
                <a16:creationId xmlns:a16="http://schemas.microsoft.com/office/drawing/2014/main" id="{E7B7A9D5-2EBF-589D-ED9E-57118FAEC82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0448" y="1553966"/>
            <a:ext cx="7695191" cy="5190133"/>
          </a:xfrm>
          <a:prstGeom prst="rect">
            <a:avLst/>
          </a:prstGeom>
        </p:spPr>
      </p:pic>
      <p:pic>
        <p:nvPicPr>
          <p:cNvPr id="4" name="Picture 3">
            <a:hlinkClick r:id="rId3"/>
            <a:extLst>
              <a:ext uri="{FF2B5EF4-FFF2-40B4-BE49-F238E27FC236}">
                <a16:creationId xmlns:a16="http://schemas.microsoft.com/office/drawing/2014/main" id="{4AEB8225-3AA8-AF48-AD51-3F5F53316D6B}"/>
              </a:ext>
            </a:extLst>
          </p:cNvPr>
          <p:cNvPicPr>
            <a:picLocks noChangeAspect="1"/>
          </p:cNvPicPr>
          <p:nvPr/>
        </p:nvPicPr>
        <p:blipFill>
          <a:blip r:embed="rId4"/>
          <a:stretch>
            <a:fillRect/>
          </a:stretch>
        </p:blipFill>
        <p:spPr>
          <a:xfrm>
            <a:off x="8343065" y="400145"/>
            <a:ext cx="3548487" cy="492443"/>
          </a:xfrm>
          <a:prstGeom prst="rect">
            <a:avLst/>
          </a:prstGeom>
        </p:spPr>
      </p:pic>
      <p:sp>
        <p:nvSpPr>
          <p:cNvPr id="33" name="TextBox 32">
            <a:extLst>
              <a:ext uri="{FF2B5EF4-FFF2-40B4-BE49-F238E27FC236}">
                <a16:creationId xmlns:a16="http://schemas.microsoft.com/office/drawing/2014/main" id="{143A449B-AAB7-994A-92CE-8F48E2CA7DF6}"/>
              </a:ext>
            </a:extLst>
          </p:cNvPr>
          <p:cNvSpPr txBox="1"/>
          <p:nvPr/>
        </p:nvSpPr>
        <p:spPr>
          <a:xfrm>
            <a:off x="300448" y="400145"/>
            <a:ext cx="6290236" cy="892552"/>
          </a:xfrm>
          <a:prstGeom prst="rect">
            <a:avLst/>
          </a:prstGeom>
          <a:noFill/>
        </p:spPr>
        <p:txBody>
          <a:bodyPr wrap="square" rtlCol="0">
            <a:spAutoFit/>
          </a:bodyPr>
          <a:lstStyle/>
          <a:p>
            <a:r>
              <a:rPr lang="en-US" sz="2600" b="1" dirty="0">
                <a:solidFill>
                  <a:schemeClr val="tx1">
                    <a:lumMod val="65000"/>
                    <a:lumOff val="35000"/>
                  </a:schemeClr>
                </a:solidFill>
                <a:latin typeface="Century Gothic" panose="020B0502020202020204" pitchFamily="34" charset="0"/>
              </a:rPr>
              <a:t>PowerPoint Event Sponsorship Proposal Template Example</a:t>
            </a:r>
          </a:p>
        </p:txBody>
      </p:sp>
      <p:sp>
        <p:nvSpPr>
          <p:cNvPr id="2" name="TextBox 1">
            <a:extLst>
              <a:ext uri="{FF2B5EF4-FFF2-40B4-BE49-F238E27FC236}">
                <a16:creationId xmlns:a16="http://schemas.microsoft.com/office/drawing/2014/main" id="{FF52D5F1-171D-DD9F-AAC4-B41DC75DE343}"/>
              </a:ext>
            </a:extLst>
          </p:cNvPr>
          <p:cNvSpPr txBox="1"/>
          <p:nvPr/>
        </p:nvSpPr>
        <p:spPr>
          <a:xfrm>
            <a:off x="8151223" y="1553965"/>
            <a:ext cx="3200396" cy="1846659"/>
          </a:xfrm>
          <a:prstGeom prst="rect">
            <a:avLst/>
          </a:prstGeom>
          <a:noFill/>
        </p:spPr>
        <p:txBody>
          <a:bodyPr wrap="square" rtlCol="0">
            <a:spAutoFit/>
          </a:bodyPr>
          <a:lstStyle/>
          <a:p>
            <a:r>
              <a:rPr lang="en-US" sz="3800" b="1" dirty="0">
                <a:solidFill>
                  <a:srgbClr val="A1B579"/>
                </a:solidFill>
                <a:latin typeface="Century Gothic" panose="020B0502020202020204" pitchFamily="34" charset="0"/>
              </a:rPr>
              <a:t>ANNUAL TECH EXPO 20XX</a:t>
            </a:r>
          </a:p>
        </p:txBody>
      </p:sp>
      <p:sp>
        <p:nvSpPr>
          <p:cNvPr id="9" name="TextBox 8">
            <a:extLst>
              <a:ext uri="{FF2B5EF4-FFF2-40B4-BE49-F238E27FC236}">
                <a16:creationId xmlns:a16="http://schemas.microsoft.com/office/drawing/2014/main" id="{6045839C-986E-CB74-52B0-8750B55F87D5}"/>
              </a:ext>
            </a:extLst>
          </p:cNvPr>
          <p:cNvSpPr txBox="1"/>
          <p:nvPr/>
        </p:nvSpPr>
        <p:spPr>
          <a:xfrm>
            <a:off x="8148535" y="4297999"/>
            <a:ext cx="3869472" cy="738664"/>
          </a:xfrm>
          <a:prstGeom prst="rect">
            <a:avLst/>
          </a:prstGeom>
          <a:noFill/>
        </p:spPr>
        <p:txBody>
          <a:bodyPr wrap="square" rtlCol="0">
            <a:spAutoFit/>
          </a:bodyPr>
          <a:lstStyle/>
          <a:p>
            <a:r>
              <a:rPr lang="en-US" sz="1400" dirty="0">
                <a:solidFill>
                  <a:srgbClr val="A1B579"/>
                </a:solidFill>
                <a:latin typeface="Century Gothic" panose="020B0502020202020204" pitchFamily="34" charset="0"/>
              </a:rPr>
              <a:t>Event Date: September 5-7, 20XX</a:t>
            </a:r>
          </a:p>
          <a:p>
            <a:r>
              <a:rPr lang="en-US" sz="1400" dirty="0">
                <a:solidFill>
                  <a:srgbClr val="A1B579"/>
                </a:solidFill>
                <a:latin typeface="Century Gothic" panose="020B0502020202020204" pitchFamily="34" charset="0"/>
              </a:rPr>
              <a:t>Prepared by: Joe Girardi</a:t>
            </a:r>
          </a:p>
          <a:p>
            <a:r>
              <a:rPr lang="en-US" sz="1400" dirty="0">
                <a:solidFill>
                  <a:srgbClr val="A1B579"/>
                </a:solidFill>
                <a:latin typeface="Century Gothic" panose="020B0502020202020204" pitchFamily="34" charset="0"/>
              </a:rPr>
              <a:t>Prepared for: Weller Corp.</a:t>
            </a:r>
          </a:p>
        </p:txBody>
      </p:sp>
      <p:sp>
        <p:nvSpPr>
          <p:cNvPr id="14" name="Parallelogram 13">
            <a:extLst>
              <a:ext uri="{FF2B5EF4-FFF2-40B4-BE49-F238E27FC236}">
                <a16:creationId xmlns:a16="http://schemas.microsoft.com/office/drawing/2014/main" id="{7CCF6FFF-E9B0-112B-41D8-B659E13FF886}"/>
              </a:ext>
            </a:extLst>
          </p:cNvPr>
          <p:cNvSpPr/>
          <p:nvPr/>
        </p:nvSpPr>
        <p:spPr>
          <a:xfrm>
            <a:off x="5728053" y="1553964"/>
            <a:ext cx="2249214" cy="5190135"/>
          </a:xfrm>
          <a:prstGeom prst="parallelogram">
            <a:avLst/>
          </a:prstGeom>
          <a:solidFill>
            <a:srgbClr val="DAE1CB">
              <a:alpha val="6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032661EB-0157-19B5-2772-B9A5A174F14D}"/>
              </a:ext>
            </a:extLst>
          </p:cNvPr>
          <p:cNvSpPr/>
          <p:nvPr/>
        </p:nvSpPr>
        <p:spPr>
          <a:xfrm>
            <a:off x="3875314" y="1553966"/>
            <a:ext cx="2249214" cy="5190135"/>
          </a:xfrm>
          <a:prstGeom prst="parallelogram">
            <a:avLst/>
          </a:prstGeom>
          <a:solidFill>
            <a:srgbClr val="DAE1CB">
              <a:alpha val="6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1979D3F0-CE6E-186A-2538-61E5574AE109}"/>
              </a:ext>
            </a:extLst>
          </p:cNvPr>
          <p:cNvGrpSpPr/>
          <p:nvPr/>
        </p:nvGrpSpPr>
        <p:grpSpPr>
          <a:xfrm>
            <a:off x="10083271" y="5911168"/>
            <a:ext cx="1937424" cy="754206"/>
            <a:chOff x="10083271" y="5911168"/>
            <a:chExt cx="1937424" cy="754206"/>
          </a:xfrm>
          <a:effectLst>
            <a:outerShdw blurRad="50800" dist="38100" dir="5400000" algn="t" rotWithShape="0">
              <a:prstClr val="black">
                <a:alpha val="40000"/>
              </a:prstClr>
            </a:outerShdw>
          </a:effectLst>
        </p:grpSpPr>
        <p:sp>
          <p:nvSpPr>
            <p:cNvPr id="17" name="Flowchart: Off-page Connector 16">
              <a:extLst>
                <a:ext uri="{FF2B5EF4-FFF2-40B4-BE49-F238E27FC236}">
                  <a16:creationId xmlns:a16="http://schemas.microsoft.com/office/drawing/2014/main" id="{2269905A-AA8D-FEA5-1A5F-59681315D98B}"/>
                </a:ext>
              </a:extLst>
            </p:cNvPr>
            <p:cNvSpPr/>
            <p:nvPr/>
          </p:nvSpPr>
          <p:spPr>
            <a:xfrm rot="5400000">
              <a:off x="10674880" y="5319559"/>
              <a:ext cx="754206" cy="1937424"/>
            </a:xfrm>
            <a:prstGeom prst="flowChartOffpageConnector">
              <a:avLst/>
            </a:prstGeom>
            <a:solidFill>
              <a:srgbClr val="F6EEDE"/>
            </a:solidFill>
            <a:ln w="28575">
              <a:solidFill>
                <a:srgbClr val="EBD9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3E51C45-137F-8628-841B-30AF1927D8F2}"/>
                </a:ext>
              </a:extLst>
            </p:cNvPr>
            <p:cNvSpPr txBox="1"/>
            <p:nvPr/>
          </p:nvSpPr>
          <p:spPr>
            <a:xfrm>
              <a:off x="10312912" y="6154882"/>
              <a:ext cx="1707783" cy="307777"/>
            </a:xfrm>
            <a:prstGeom prst="rect">
              <a:avLst/>
            </a:prstGeom>
            <a:noFill/>
          </p:spPr>
          <p:txBody>
            <a:bodyPr wrap="square" rtlCol="0">
              <a:spAutoFit/>
            </a:bodyPr>
            <a:lstStyle/>
            <a:p>
              <a:r>
                <a:rPr lang="en-US" sz="1400" b="1" dirty="0">
                  <a:solidFill>
                    <a:srgbClr val="A1B579"/>
                  </a:solidFill>
                  <a:latin typeface="Century Gothic" panose="020B0502020202020204" pitchFamily="34" charset="0"/>
                </a:rPr>
                <a:t>YOUR LOGO HERE</a:t>
              </a:r>
            </a:p>
          </p:txBody>
        </p:sp>
      </p:grpSp>
    </p:spTree>
    <p:extLst>
      <p:ext uri="{BB962C8B-B14F-4D97-AF65-F5344CB8AC3E}">
        <p14:creationId xmlns:p14="http://schemas.microsoft.com/office/powerpoint/2010/main" val="15085882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8. TESTIMONIALS AND PAST SUCCESS</a:t>
            </a:r>
            <a:endParaRPr lang="en-US" sz="1600" dirty="0">
              <a:solidFill>
                <a:schemeClr val="tx1">
                  <a:lumMod val="65000"/>
                  <a:lumOff val="35000"/>
                </a:schemeClr>
              </a:solidFill>
              <a:latin typeface="Century Gothic" panose="020B0502020202020204" pitchFamily="34" charset="0"/>
            </a:endParaRPr>
          </a:p>
        </p:txBody>
      </p:sp>
      <p:sp>
        <p:nvSpPr>
          <p:cNvPr id="23" name="Rectangle 22">
            <a:extLst>
              <a:ext uri="{FF2B5EF4-FFF2-40B4-BE49-F238E27FC236}">
                <a16:creationId xmlns:a16="http://schemas.microsoft.com/office/drawing/2014/main" id="{D2F6D308-5335-D71B-2DF4-ABA8984AF9B6}"/>
              </a:ext>
            </a:extLst>
          </p:cNvPr>
          <p:cNvSpPr/>
          <p:nvPr/>
        </p:nvSpPr>
        <p:spPr>
          <a:xfrm>
            <a:off x="313508" y="1538260"/>
            <a:ext cx="3509555" cy="5208731"/>
          </a:xfrm>
          <a:prstGeom prst="rect">
            <a:avLst/>
          </a:prstGeom>
          <a:solidFill>
            <a:srgbClr val="DAE1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C9F84310-18B4-6AFE-CB9B-26F70150EFC5}"/>
              </a:ext>
            </a:extLst>
          </p:cNvPr>
          <p:cNvSpPr txBox="1"/>
          <p:nvPr/>
        </p:nvSpPr>
        <p:spPr>
          <a:xfrm>
            <a:off x="3892731" y="6482473"/>
            <a:ext cx="8107814" cy="276999"/>
          </a:xfrm>
          <a:prstGeom prst="rect">
            <a:avLst/>
          </a:prstGeom>
          <a:noFill/>
        </p:spPr>
        <p:txBody>
          <a:bodyPr wrap="square" rtlCol="0">
            <a:spAutoFit/>
          </a:bodyPr>
          <a:lstStyle/>
          <a:p>
            <a:pPr algn="ctr"/>
            <a:r>
              <a:rPr lang="en-US" sz="1200" i="1" dirty="0">
                <a:solidFill>
                  <a:schemeClr val="tx1">
                    <a:lumMod val="65000"/>
                    <a:lumOff val="35000"/>
                  </a:schemeClr>
                </a:solidFill>
                <a:latin typeface="Century Gothic" panose="020B0502020202020204" pitchFamily="34" charset="0"/>
              </a:rPr>
              <a:t>Replace with testimonials and/or images from past events and quotes from past sponsors or attendees.</a:t>
            </a:r>
          </a:p>
        </p:txBody>
      </p:sp>
      <p:pic>
        <p:nvPicPr>
          <p:cNvPr id="9" name="Graphic 8" descr="Open quotation mark with solid fill">
            <a:extLst>
              <a:ext uri="{FF2B5EF4-FFF2-40B4-BE49-F238E27FC236}">
                <a16:creationId xmlns:a16="http://schemas.microsoft.com/office/drawing/2014/main" id="{0B429BA9-6B7C-268B-232F-5B7E1145EC6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134" y="2866445"/>
            <a:ext cx="1222103" cy="1222103"/>
          </a:xfrm>
          <a:prstGeom prst="rect">
            <a:avLst/>
          </a:prstGeom>
        </p:spPr>
      </p:pic>
      <p:sp>
        <p:nvSpPr>
          <p:cNvPr id="4" name="TextBox 3">
            <a:extLst>
              <a:ext uri="{FF2B5EF4-FFF2-40B4-BE49-F238E27FC236}">
                <a16:creationId xmlns:a16="http://schemas.microsoft.com/office/drawing/2014/main" id="{6A04BA55-891D-AEDD-1E97-921613986F9D}"/>
              </a:ext>
            </a:extLst>
          </p:cNvPr>
          <p:cNvSpPr txBox="1"/>
          <p:nvPr/>
        </p:nvSpPr>
        <p:spPr>
          <a:xfrm>
            <a:off x="377302" y="4142364"/>
            <a:ext cx="3228047" cy="1446550"/>
          </a:xfrm>
          <a:prstGeom prst="rect">
            <a:avLst/>
          </a:prstGeom>
          <a:noFill/>
        </p:spPr>
        <p:txBody>
          <a:bodyPr wrap="square" rtlCol="0">
            <a:spAutoFit/>
          </a:bodyPr>
          <a:lstStyle/>
          <a:p>
            <a:r>
              <a:rPr lang="en-US" sz="2200" dirty="0">
                <a:solidFill>
                  <a:schemeClr val="tx1">
                    <a:lumMod val="65000"/>
                    <a:lumOff val="35000"/>
                  </a:schemeClr>
                </a:solidFill>
                <a:latin typeface="Century Gothic" panose="020B0502020202020204" pitchFamily="34" charset="0"/>
              </a:rPr>
              <a:t>Sponsoring Tech Expo 20XX was rewarding and benefitted our growing partnerships.</a:t>
            </a:r>
          </a:p>
        </p:txBody>
      </p:sp>
      <p:sp>
        <p:nvSpPr>
          <p:cNvPr id="10" name="TextBox 9">
            <a:extLst>
              <a:ext uri="{FF2B5EF4-FFF2-40B4-BE49-F238E27FC236}">
                <a16:creationId xmlns:a16="http://schemas.microsoft.com/office/drawing/2014/main" id="{B67AC8D1-2CC7-0E8B-D659-D5EE0157852B}"/>
              </a:ext>
            </a:extLst>
          </p:cNvPr>
          <p:cNvSpPr txBox="1"/>
          <p:nvPr/>
        </p:nvSpPr>
        <p:spPr>
          <a:xfrm>
            <a:off x="487680" y="5959253"/>
            <a:ext cx="3322598" cy="523220"/>
          </a:xfrm>
          <a:prstGeom prst="rect">
            <a:avLst/>
          </a:prstGeom>
          <a:noFill/>
        </p:spPr>
        <p:txBody>
          <a:bodyPr wrap="square" rtlCol="0">
            <a:spAutoFit/>
          </a:bodyPr>
          <a:lstStyle/>
          <a:p>
            <a:pPr algn="r"/>
            <a:r>
              <a:rPr lang="en-US" sz="1400" i="1" dirty="0">
                <a:solidFill>
                  <a:schemeClr val="tx1">
                    <a:lumMod val="65000"/>
                    <a:lumOff val="35000"/>
                  </a:schemeClr>
                </a:solidFill>
                <a:latin typeface="Century Gothic" panose="020B0502020202020204" pitchFamily="34" charset="0"/>
              </a:rPr>
              <a:t>- Bernie Williams, Package C Sponsor Tech Expo 20XX</a:t>
            </a:r>
          </a:p>
        </p:txBody>
      </p:sp>
      <p:pic>
        <p:nvPicPr>
          <p:cNvPr id="11" name="Picture 10" descr="Hands held up high during a conference">
            <a:extLst>
              <a:ext uri="{FF2B5EF4-FFF2-40B4-BE49-F238E27FC236}">
                <a16:creationId xmlns:a16="http://schemas.microsoft.com/office/drawing/2014/main" id="{CA461D72-8775-3151-616B-F12D489D5786}"/>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8368939" y="264452"/>
            <a:ext cx="2962269" cy="3741848"/>
          </a:xfrm>
          <a:prstGeom prst="rect">
            <a:avLst/>
          </a:prstGeom>
        </p:spPr>
      </p:pic>
      <p:pic>
        <p:nvPicPr>
          <p:cNvPr id="18" name="Picture 17" descr="Smiling young man in focus seated with three other people out of focus">
            <a:extLst>
              <a:ext uri="{FF2B5EF4-FFF2-40B4-BE49-F238E27FC236}">
                <a16:creationId xmlns:a16="http://schemas.microsoft.com/office/drawing/2014/main" id="{1C5FD7C0-DE92-9ADF-40B4-BDB158E773B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017747" y="1538260"/>
            <a:ext cx="4091184" cy="2726926"/>
          </a:xfrm>
          <a:prstGeom prst="rect">
            <a:avLst/>
          </a:prstGeom>
        </p:spPr>
      </p:pic>
      <p:pic>
        <p:nvPicPr>
          <p:cNvPr id="20" name="Picture 19" descr="Two men in work T-shirts standing outdoors, with grass, shrubs, and trees behind, looking at folder contents held by one man">
            <a:extLst>
              <a:ext uri="{FF2B5EF4-FFF2-40B4-BE49-F238E27FC236}">
                <a16:creationId xmlns:a16="http://schemas.microsoft.com/office/drawing/2014/main" id="{9BE569CD-D426-1D80-A6EF-DDE696FE24C1}"/>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6833449" y="3636522"/>
            <a:ext cx="5167095" cy="2726925"/>
          </a:xfrm>
          <a:prstGeom prst="rect">
            <a:avLst/>
          </a:prstGeom>
        </p:spPr>
      </p:pic>
      <p:pic>
        <p:nvPicPr>
          <p:cNvPr id="5" name="Picture 4" descr="Businessman smiling">
            <a:extLst>
              <a:ext uri="{FF2B5EF4-FFF2-40B4-BE49-F238E27FC236}">
                <a16:creationId xmlns:a16="http://schemas.microsoft.com/office/drawing/2014/main" id="{7EEF6E21-15CA-3C16-0E40-E358D2BDCEA5}"/>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0" y="621117"/>
            <a:ext cx="2573016" cy="2473800"/>
          </a:xfrm>
          <a:prstGeom prst="rect">
            <a:avLst/>
          </a:prstGeom>
        </p:spPr>
      </p:pic>
    </p:spTree>
    <p:extLst>
      <p:ext uri="{BB962C8B-B14F-4D97-AF65-F5344CB8AC3E}">
        <p14:creationId xmlns:p14="http://schemas.microsoft.com/office/powerpoint/2010/main" val="28020854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ADEE988-EE64-2AA7-6F88-896AFFDD666F}"/>
              </a:ext>
            </a:extLst>
          </p:cNvPr>
          <p:cNvSpPr/>
          <p:nvPr/>
        </p:nvSpPr>
        <p:spPr>
          <a:xfrm>
            <a:off x="267790" y="3079737"/>
            <a:ext cx="9607730" cy="3667253"/>
          </a:xfrm>
          <a:prstGeom prst="rect">
            <a:avLst/>
          </a:prstGeom>
          <a:solidFill>
            <a:srgbClr val="ECF0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D11F34D-B8C6-9C8B-71D2-BC0EBAFA67AF}"/>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9. CONTACT INFORMATION AND CALL TO ACTION</a:t>
            </a:r>
            <a:endParaRPr lang="en-US" sz="1600" dirty="0">
              <a:solidFill>
                <a:schemeClr val="tx1">
                  <a:lumMod val="65000"/>
                  <a:lumOff val="35000"/>
                </a:schemeClr>
              </a:solidFill>
              <a:latin typeface="Century Gothic" panose="020B0502020202020204" pitchFamily="34" charset="0"/>
            </a:endParaRPr>
          </a:p>
        </p:txBody>
      </p:sp>
      <p:sp>
        <p:nvSpPr>
          <p:cNvPr id="11" name="TextBox 10">
            <a:extLst>
              <a:ext uri="{FF2B5EF4-FFF2-40B4-BE49-F238E27FC236}">
                <a16:creationId xmlns:a16="http://schemas.microsoft.com/office/drawing/2014/main" id="{CF9F8977-70BD-947B-6A9B-ED258C48594F}"/>
              </a:ext>
            </a:extLst>
          </p:cNvPr>
          <p:cNvSpPr txBox="1"/>
          <p:nvPr/>
        </p:nvSpPr>
        <p:spPr>
          <a:xfrm>
            <a:off x="267791" y="1589890"/>
            <a:ext cx="8911044"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Detail how to proceed with sponsoring or participating in this event…</a:t>
            </a:r>
          </a:p>
        </p:txBody>
      </p:sp>
      <p:sp>
        <p:nvSpPr>
          <p:cNvPr id="12" name="Rectangle 11">
            <a:extLst>
              <a:ext uri="{FF2B5EF4-FFF2-40B4-BE49-F238E27FC236}">
                <a16:creationId xmlns:a16="http://schemas.microsoft.com/office/drawing/2014/main" id="{22678EFD-B826-8F91-221A-A3CA20841A44}"/>
              </a:ext>
            </a:extLst>
          </p:cNvPr>
          <p:cNvSpPr/>
          <p:nvPr/>
        </p:nvSpPr>
        <p:spPr>
          <a:xfrm>
            <a:off x="374469" y="3979817"/>
            <a:ext cx="1071154" cy="1071154"/>
          </a:xfrm>
          <a:prstGeom prst="rect">
            <a:avLst/>
          </a:prstGeom>
          <a:solidFill>
            <a:srgbClr val="DAE1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BE72AE5D-6967-6E38-87DC-9997AB834451}"/>
              </a:ext>
            </a:extLst>
          </p:cNvPr>
          <p:cNvSpPr txBox="1"/>
          <p:nvPr/>
        </p:nvSpPr>
        <p:spPr>
          <a:xfrm>
            <a:off x="420189" y="4261960"/>
            <a:ext cx="979714" cy="461665"/>
          </a:xfrm>
          <a:prstGeom prst="rect">
            <a:avLst/>
          </a:prstGeom>
          <a:noFill/>
        </p:spPr>
        <p:txBody>
          <a:bodyPr wrap="square" rtlCol="0">
            <a:spAutoFit/>
          </a:bodyPr>
          <a:lstStyle/>
          <a:p>
            <a:pPr algn="ctr"/>
            <a:r>
              <a:rPr lang="en-US" sz="1200" i="1" dirty="0">
                <a:solidFill>
                  <a:schemeClr val="tx1">
                    <a:lumMod val="65000"/>
                    <a:lumOff val="35000"/>
                  </a:schemeClr>
                </a:solidFill>
                <a:latin typeface="Century Gothic" panose="020B0502020202020204" pitchFamily="34" charset="0"/>
              </a:rPr>
              <a:t>Insert QR code</a:t>
            </a:r>
          </a:p>
        </p:txBody>
      </p:sp>
      <p:sp>
        <p:nvSpPr>
          <p:cNvPr id="28" name="TextBox 27">
            <a:extLst>
              <a:ext uri="{FF2B5EF4-FFF2-40B4-BE49-F238E27FC236}">
                <a16:creationId xmlns:a16="http://schemas.microsoft.com/office/drawing/2014/main" id="{9419EF63-AB98-20E2-A1A7-693B36D12601}"/>
              </a:ext>
            </a:extLst>
          </p:cNvPr>
          <p:cNvSpPr txBox="1"/>
          <p:nvPr/>
        </p:nvSpPr>
        <p:spPr>
          <a:xfrm>
            <a:off x="267790" y="3154598"/>
            <a:ext cx="7389220" cy="677108"/>
          </a:xfrm>
          <a:prstGeom prst="rect">
            <a:avLst/>
          </a:prstGeom>
          <a:noFill/>
        </p:spPr>
        <p:txBody>
          <a:bodyPr wrap="square" rtlCol="0">
            <a:spAutoFit/>
          </a:bodyPr>
          <a:lstStyle/>
          <a:p>
            <a:r>
              <a:rPr lang="en-US" sz="3800" b="1" dirty="0">
                <a:solidFill>
                  <a:srgbClr val="A1B579"/>
                </a:solidFill>
                <a:latin typeface="Century Gothic" panose="020B0502020202020204" pitchFamily="34" charset="0"/>
              </a:rPr>
              <a:t>ANNUAL TECH EXPO 20XX</a:t>
            </a:r>
          </a:p>
        </p:txBody>
      </p:sp>
      <p:sp>
        <p:nvSpPr>
          <p:cNvPr id="29" name="TextBox 28">
            <a:extLst>
              <a:ext uri="{FF2B5EF4-FFF2-40B4-BE49-F238E27FC236}">
                <a16:creationId xmlns:a16="http://schemas.microsoft.com/office/drawing/2014/main" id="{4DAB26E4-00EB-4D51-C054-18EE0065A87A}"/>
              </a:ext>
            </a:extLst>
          </p:cNvPr>
          <p:cNvSpPr txBox="1"/>
          <p:nvPr/>
        </p:nvSpPr>
        <p:spPr>
          <a:xfrm>
            <a:off x="2105298" y="3979817"/>
            <a:ext cx="5921829" cy="2031325"/>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A1B579"/>
                </a:solidFill>
                <a:latin typeface="Century Gothic" panose="020B0502020202020204" pitchFamily="34" charset="0"/>
              </a:rPr>
              <a:t>Event Date: MM/DD/YY</a:t>
            </a:r>
          </a:p>
          <a:p>
            <a:pPr marL="285750" indent="-285750">
              <a:buFont typeface="Arial" panose="020B0604020202020204" pitchFamily="34" charset="0"/>
              <a:buChar char="•"/>
            </a:pPr>
            <a:r>
              <a:rPr lang="en-US" dirty="0">
                <a:solidFill>
                  <a:srgbClr val="A1B579"/>
                </a:solidFill>
                <a:latin typeface="Century Gothic" panose="020B0502020202020204" pitchFamily="34" charset="0"/>
              </a:rPr>
              <a:t>Website</a:t>
            </a:r>
          </a:p>
          <a:p>
            <a:pPr marL="285750" indent="-285750">
              <a:buFont typeface="Arial" panose="020B0604020202020204" pitchFamily="34" charset="0"/>
              <a:buChar char="•"/>
            </a:pPr>
            <a:r>
              <a:rPr lang="en-US" dirty="0">
                <a:solidFill>
                  <a:srgbClr val="A1B579"/>
                </a:solidFill>
                <a:latin typeface="Century Gothic" panose="020B0502020202020204" pitchFamily="34" charset="0"/>
              </a:rPr>
              <a:t>Tech Expo Social Media Information</a:t>
            </a:r>
          </a:p>
          <a:p>
            <a:pPr marL="285750" indent="-285750">
              <a:buFont typeface="Arial" panose="020B0604020202020204" pitchFamily="34" charset="0"/>
              <a:buChar char="•"/>
            </a:pPr>
            <a:r>
              <a:rPr lang="en-US" dirty="0">
                <a:solidFill>
                  <a:srgbClr val="A1B579"/>
                </a:solidFill>
                <a:latin typeface="Century Gothic" panose="020B0502020202020204" pitchFamily="34" charset="0"/>
              </a:rPr>
              <a:t>Person of Contact: Joe Girardi, Tech Expo VP</a:t>
            </a:r>
          </a:p>
          <a:p>
            <a:pPr marL="285750" indent="-285750">
              <a:buFont typeface="Arial" panose="020B0604020202020204" pitchFamily="34" charset="0"/>
              <a:buChar char="•"/>
            </a:pPr>
            <a:r>
              <a:rPr lang="en-US" dirty="0">
                <a:solidFill>
                  <a:srgbClr val="A1B579"/>
                </a:solidFill>
                <a:latin typeface="Century Gothic" panose="020B0502020202020204" pitchFamily="34" charset="0"/>
              </a:rPr>
              <a:t>Phone</a:t>
            </a:r>
          </a:p>
          <a:p>
            <a:pPr marL="285750" indent="-285750">
              <a:buFont typeface="Arial" panose="020B0604020202020204" pitchFamily="34" charset="0"/>
              <a:buChar char="•"/>
            </a:pPr>
            <a:r>
              <a:rPr lang="en-US" dirty="0">
                <a:solidFill>
                  <a:srgbClr val="A1B579"/>
                </a:solidFill>
                <a:latin typeface="Century Gothic" panose="020B0502020202020204" pitchFamily="34" charset="0"/>
              </a:rPr>
              <a:t>Email</a:t>
            </a:r>
          </a:p>
          <a:p>
            <a:pPr marL="285750" indent="-285750">
              <a:buFont typeface="Arial" panose="020B0604020202020204" pitchFamily="34" charset="0"/>
              <a:buChar char="•"/>
            </a:pPr>
            <a:r>
              <a:rPr lang="en-US" dirty="0">
                <a:solidFill>
                  <a:srgbClr val="A1B579"/>
                </a:solidFill>
                <a:latin typeface="Century Gothic" panose="020B0502020202020204" pitchFamily="34" charset="0"/>
              </a:rPr>
              <a:t>Address</a:t>
            </a:r>
          </a:p>
        </p:txBody>
      </p:sp>
      <p:grpSp>
        <p:nvGrpSpPr>
          <p:cNvPr id="2" name="Group 1">
            <a:extLst>
              <a:ext uri="{FF2B5EF4-FFF2-40B4-BE49-F238E27FC236}">
                <a16:creationId xmlns:a16="http://schemas.microsoft.com/office/drawing/2014/main" id="{EEB6E9E0-729C-A5FA-C776-7879EF203AF3}"/>
              </a:ext>
            </a:extLst>
          </p:cNvPr>
          <p:cNvGrpSpPr/>
          <p:nvPr/>
        </p:nvGrpSpPr>
        <p:grpSpPr>
          <a:xfrm>
            <a:off x="10083271" y="5911168"/>
            <a:ext cx="1937424" cy="754206"/>
            <a:chOff x="10083271" y="5911168"/>
            <a:chExt cx="1937424" cy="754206"/>
          </a:xfrm>
          <a:effectLst>
            <a:outerShdw blurRad="50800" dist="38100" dir="5400000" algn="t" rotWithShape="0">
              <a:prstClr val="black">
                <a:alpha val="40000"/>
              </a:prstClr>
            </a:outerShdw>
          </a:effectLst>
        </p:grpSpPr>
        <p:sp>
          <p:nvSpPr>
            <p:cNvPr id="3" name="Flowchart: Off-page Connector 2">
              <a:extLst>
                <a:ext uri="{FF2B5EF4-FFF2-40B4-BE49-F238E27FC236}">
                  <a16:creationId xmlns:a16="http://schemas.microsoft.com/office/drawing/2014/main" id="{8DB39EF8-8FDE-C597-A249-05375ADFE651}"/>
                </a:ext>
              </a:extLst>
            </p:cNvPr>
            <p:cNvSpPr/>
            <p:nvPr/>
          </p:nvSpPr>
          <p:spPr>
            <a:xfrm rot="5400000">
              <a:off x="10674880" y="5319559"/>
              <a:ext cx="754206" cy="1937424"/>
            </a:xfrm>
            <a:prstGeom prst="flowChartOffpageConnector">
              <a:avLst/>
            </a:prstGeom>
            <a:solidFill>
              <a:srgbClr val="F6EEDE"/>
            </a:solidFill>
            <a:ln w="28575">
              <a:solidFill>
                <a:srgbClr val="EBD9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ED93EBB-188A-6AD4-F0E0-E4F24C0CAD01}"/>
                </a:ext>
              </a:extLst>
            </p:cNvPr>
            <p:cNvSpPr txBox="1"/>
            <p:nvPr/>
          </p:nvSpPr>
          <p:spPr>
            <a:xfrm>
              <a:off x="10312912" y="6154882"/>
              <a:ext cx="1707783" cy="307777"/>
            </a:xfrm>
            <a:prstGeom prst="rect">
              <a:avLst/>
            </a:prstGeom>
            <a:noFill/>
          </p:spPr>
          <p:txBody>
            <a:bodyPr wrap="square" rtlCol="0">
              <a:spAutoFit/>
            </a:bodyPr>
            <a:lstStyle/>
            <a:p>
              <a:r>
                <a:rPr lang="en-US" sz="1400" b="1" dirty="0">
                  <a:solidFill>
                    <a:srgbClr val="A1B579"/>
                  </a:solidFill>
                  <a:latin typeface="Century Gothic" panose="020B0502020202020204" pitchFamily="34" charset="0"/>
                </a:rPr>
                <a:t>YOUR LOGO HERE</a:t>
              </a:r>
            </a:p>
          </p:txBody>
        </p:sp>
      </p:grpSp>
      <p:pic>
        <p:nvPicPr>
          <p:cNvPr id="5" name="Graphic 4" descr="A ring of radial lines">
            <a:extLst>
              <a:ext uri="{FF2B5EF4-FFF2-40B4-BE49-F238E27FC236}">
                <a16:creationId xmlns:a16="http://schemas.microsoft.com/office/drawing/2014/main" id="{129FEA98-B749-09AF-A5A2-B98CC31246F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27127" y="1413986"/>
            <a:ext cx="3433354" cy="3433354"/>
          </a:xfrm>
          <a:prstGeom prst="rect">
            <a:avLst/>
          </a:prstGeom>
        </p:spPr>
      </p:pic>
    </p:spTree>
    <p:extLst>
      <p:ext uri="{BB962C8B-B14F-4D97-AF65-F5344CB8AC3E}">
        <p14:creationId xmlns:p14="http://schemas.microsoft.com/office/powerpoint/2010/main" val="24428416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BC736FB-ECB3-6947-8A3E-2AC7672BA480}"/>
              </a:ext>
            </a:extLst>
          </p:cNvPr>
          <p:cNvGraphicFramePr>
            <a:graphicFrameLocks noGrp="1"/>
          </p:cNvGraphicFramePr>
          <p:nvPr>
            <p:extLst>
              <p:ext uri="{D42A27DB-BD31-4B8C-83A1-F6EECF244321}">
                <p14:modId xmlns:p14="http://schemas.microsoft.com/office/powerpoint/2010/main" val="1624990342"/>
              </p:ext>
            </p:extLst>
          </p:nvPr>
        </p:nvGraphicFramePr>
        <p:xfrm>
          <a:off x="787790" y="1050352"/>
          <a:ext cx="10227213" cy="2468352"/>
        </p:xfrm>
        <a:graphic>
          <a:graphicData uri="http://schemas.openxmlformats.org/drawingml/2006/table">
            <a:tbl>
              <a:tblPr firstRow="1" firstCol="1" bandRow="1">
                <a:tableStyleId>{5C22544A-7EE6-4342-B048-85BDC9FD1C3A}</a:tableStyleId>
              </a:tblPr>
              <a:tblGrid>
                <a:gridCol w="10227213">
                  <a:extLst>
                    <a:ext uri="{9D8B030D-6E8A-4147-A177-3AD203B41FA5}">
                      <a16:colId xmlns:a16="http://schemas.microsoft.com/office/drawing/2014/main" val="2161760999"/>
                    </a:ext>
                  </a:extLst>
                </a:gridCol>
              </a:tblGrid>
              <a:tr h="2468352">
                <a:tc>
                  <a:txBody>
                    <a:bodyPr/>
                    <a:lstStyle/>
                    <a:p>
                      <a:pPr marL="0" marR="0" algn="ctr">
                        <a:spcBef>
                          <a:spcPts val="0"/>
                        </a:spcBef>
                        <a:spcAft>
                          <a:spcPts val="0"/>
                        </a:spcAft>
                      </a:pPr>
                      <a:r>
                        <a:rPr lang="en-US" sz="1600" b="1" dirty="0">
                          <a:solidFill>
                            <a:schemeClr val="tx1"/>
                          </a:solidFill>
                          <a:effectLst/>
                          <a:latin typeface="Century Gothic" panose="020B0502020202020204" pitchFamily="34" charset="0"/>
                        </a:rPr>
                        <a:t>DISCLAIMER</a:t>
                      </a:r>
                      <a:endParaRPr lang="en-US" sz="1200" b="1" dirty="0">
                        <a:solidFill>
                          <a:schemeClr val="tx1"/>
                        </a:solidFill>
                        <a:effectLst/>
                        <a:latin typeface="Century Gothic" panose="020B0502020202020204" pitchFamily="34" charset="0"/>
                      </a:endParaRPr>
                    </a:p>
                    <a:p>
                      <a:pPr marL="0" marR="0">
                        <a:spcBef>
                          <a:spcPts val="0"/>
                        </a:spcBef>
                        <a:spcAft>
                          <a:spcPts val="0"/>
                        </a:spcAft>
                      </a:pPr>
                      <a:r>
                        <a:rPr lang="en-US" sz="1200" b="0" dirty="0">
                          <a:solidFill>
                            <a:schemeClr val="tx1"/>
                          </a:solidFill>
                          <a:effectLst/>
                          <a:latin typeface="Century Gothic" panose="020B0502020202020204" pitchFamily="34" charset="0"/>
                        </a:rPr>
                        <a:t> </a:t>
                      </a:r>
                    </a:p>
                    <a:p>
                      <a:pPr marL="0" marR="0">
                        <a:spcBef>
                          <a:spcPts val="0"/>
                        </a:spcBef>
                        <a:spcAft>
                          <a:spcPts val="0"/>
                        </a:spcAft>
                      </a:pPr>
                      <a:r>
                        <a:rPr lang="en-US" sz="1600" b="0" dirty="0">
                          <a:solidFill>
                            <a:schemeClr val="tx1"/>
                          </a:solidFill>
                          <a:effectLst/>
                          <a:latin typeface="Century Gothic" panose="020B0502020202020204" pitchFamily="34" charset="0"/>
                        </a:rPr>
                        <a:t>Any articles, templates, or information provided by Smartsheet on the website are for reference only. While we strive to keep the information up to date and correct, we make no representations or warranties of any kind, express or implied, about the completeness, accuracy, reliability, suitability, or availability with respect to the website or the information, articles, templates, or related graphics contained on the website. Any reliance you place on such information is therefore strictly at your own risk.</a:t>
                      </a:r>
                      <a:endParaRPr lang="en-US" sz="16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365760" marR="73025" marT="0" marB="0" anchor="ctr">
                    <a:lnL w="76200" cap="flat" cmpd="sng" algn="ctr">
                      <a:solidFill>
                        <a:schemeClr val="bg1">
                          <a:lumMod val="50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24880165"/>
                  </a:ext>
                </a:extLst>
              </a:tr>
            </a:tbl>
          </a:graphicData>
        </a:graphic>
      </p:graphicFrame>
    </p:spTree>
    <p:extLst>
      <p:ext uri="{BB962C8B-B14F-4D97-AF65-F5344CB8AC3E}">
        <p14:creationId xmlns:p14="http://schemas.microsoft.com/office/powerpoint/2010/main" val="2929323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rallelogram 8">
            <a:extLst>
              <a:ext uri="{FF2B5EF4-FFF2-40B4-BE49-F238E27FC236}">
                <a16:creationId xmlns:a16="http://schemas.microsoft.com/office/drawing/2014/main" id="{E5C1BAE2-D03E-066C-AF2D-FC671FD3DABA}"/>
              </a:ext>
            </a:extLst>
          </p:cNvPr>
          <p:cNvSpPr/>
          <p:nvPr/>
        </p:nvSpPr>
        <p:spPr>
          <a:xfrm>
            <a:off x="1829456" y="-9980"/>
            <a:ext cx="2249214" cy="6867979"/>
          </a:xfrm>
          <a:prstGeom prst="parallelogram">
            <a:avLst/>
          </a:prstGeom>
          <a:solidFill>
            <a:srgbClr val="DAE1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BF423FC4-D26D-1254-B4E8-8730442A3AB2}"/>
              </a:ext>
            </a:extLst>
          </p:cNvPr>
          <p:cNvSpPr/>
          <p:nvPr/>
        </p:nvSpPr>
        <p:spPr>
          <a:xfrm>
            <a:off x="0" y="0"/>
            <a:ext cx="2249214" cy="6858000"/>
          </a:xfrm>
          <a:prstGeom prst="parallelogram">
            <a:avLst/>
          </a:prstGeom>
          <a:solidFill>
            <a:srgbClr val="DAE1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41213C6-929C-63DC-CAE2-3AE56BDB7F24}"/>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CONTENTS</a:t>
            </a:r>
            <a:endParaRPr lang="en-US" sz="1600" dirty="0">
              <a:solidFill>
                <a:schemeClr val="tx1">
                  <a:lumMod val="65000"/>
                  <a:lumOff val="35000"/>
                </a:schemeClr>
              </a:solidFill>
              <a:latin typeface="Century Gothic" panose="020B0502020202020204" pitchFamily="34" charset="0"/>
            </a:endParaRPr>
          </a:p>
        </p:txBody>
      </p:sp>
      <p:sp>
        <p:nvSpPr>
          <p:cNvPr id="5" name="TextBox 4">
            <a:extLst>
              <a:ext uri="{FF2B5EF4-FFF2-40B4-BE49-F238E27FC236}">
                <a16:creationId xmlns:a16="http://schemas.microsoft.com/office/drawing/2014/main" id="{2808FFD0-70EE-010E-F4F3-644CE571EE22}"/>
              </a:ext>
            </a:extLst>
          </p:cNvPr>
          <p:cNvSpPr txBox="1"/>
          <p:nvPr/>
        </p:nvSpPr>
        <p:spPr>
          <a:xfrm>
            <a:off x="4724741" y="1055867"/>
            <a:ext cx="2971800"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EVENT OVERVIEW</a:t>
            </a:r>
          </a:p>
        </p:txBody>
      </p:sp>
      <p:sp>
        <p:nvSpPr>
          <p:cNvPr id="6" name="TextBox 5">
            <a:extLst>
              <a:ext uri="{FF2B5EF4-FFF2-40B4-BE49-F238E27FC236}">
                <a16:creationId xmlns:a16="http://schemas.microsoft.com/office/drawing/2014/main" id="{A9A1EE7E-CBF5-7402-C26A-77C35D0F1E17}"/>
              </a:ext>
            </a:extLst>
          </p:cNvPr>
          <p:cNvSpPr txBox="1"/>
          <p:nvPr/>
        </p:nvSpPr>
        <p:spPr>
          <a:xfrm>
            <a:off x="4200537" y="994465"/>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1</a:t>
            </a:r>
            <a:endParaRPr lang="en-US" sz="1600" b="1" dirty="0">
              <a:solidFill>
                <a:schemeClr val="tx1">
                  <a:lumMod val="65000"/>
                  <a:lumOff val="35000"/>
                </a:schemeClr>
              </a:solidFill>
              <a:latin typeface="Century Gothic" panose="020B0502020202020204" pitchFamily="34" charset="0"/>
            </a:endParaRPr>
          </a:p>
        </p:txBody>
      </p:sp>
      <p:sp>
        <p:nvSpPr>
          <p:cNvPr id="14" name="TextBox 13">
            <a:extLst>
              <a:ext uri="{FF2B5EF4-FFF2-40B4-BE49-F238E27FC236}">
                <a16:creationId xmlns:a16="http://schemas.microsoft.com/office/drawing/2014/main" id="{4DB88848-906C-8856-4883-2DCAFB6BE3FF}"/>
              </a:ext>
            </a:extLst>
          </p:cNvPr>
          <p:cNvSpPr txBox="1"/>
          <p:nvPr/>
        </p:nvSpPr>
        <p:spPr>
          <a:xfrm>
            <a:off x="4712450" y="2256196"/>
            <a:ext cx="2971800"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OBJECTIVES AND GOALS</a:t>
            </a:r>
          </a:p>
        </p:txBody>
      </p:sp>
      <p:sp>
        <p:nvSpPr>
          <p:cNvPr id="15" name="TextBox 14">
            <a:extLst>
              <a:ext uri="{FF2B5EF4-FFF2-40B4-BE49-F238E27FC236}">
                <a16:creationId xmlns:a16="http://schemas.microsoft.com/office/drawing/2014/main" id="{719F7F35-A047-7205-7E71-0955B057F236}"/>
              </a:ext>
            </a:extLst>
          </p:cNvPr>
          <p:cNvSpPr txBox="1"/>
          <p:nvPr/>
        </p:nvSpPr>
        <p:spPr>
          <a:xfrm>
            <a:off x="4200537" y="2179252"/>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2</a:t>
            </a:r>
            <a:endParaRPr lang="en-US" sz="1600" b="1" dirty="0">
              <a:solidFill>
                <a:schemeClr val="tx1">
                  <a:lumMod val="65000"/>
                  <a:lumOff val="35000"/>
                </a:schemeClr>
              </a:solidFill>
              <a:latin typeface="Century Gothic" panose="020B0502020202020204" pitchFamily="34" charset="0"/>
            </a:endParaRPr>
          </a:p>
        </p:txBody>
      </p:sp>
      <p:sp>
        <p:nvSpPr>
          <p:cNvPr id="16" name="TextBox 15">
            <a:extLst>
              <a:ext uri="{FF2B5EF4-FFF2-40B4-BE49-F238E27FC236}">
                <a16:creationId xmlns:a16="http://schemas.microsoft.com/office/drawing/2014/main" id="{E00BEED8-B366-58E4-F519-DEA58EF791BC}"/>
              </a:ext>
            </a:extLst>
          </p:cNvPr>
          <p:cNvSpPr txBox="1"/>
          <p:nvPr/>
        </p:nvSpPr>
        <p:spPr>
          <a:xfrm>
            <a:off x="4724741" y="3447370"/>
            <a:ext cx="2971800"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AGENDA / ITINERARY</a:t>
            </a:r>
          </a:p>
        </p:txBody>
      </p:sp>
      <p:sp>
        <p:nvSpPr>
          <p:cNvPr id="17" name="TextBox 16">
            <a:extLst>
              <a:ext uri="{FF2B5EF4-FFF2-40B4-BE49-F238E27FC236}">
                <a16:creationId xmlns:a16="http://schemas.microsoft.com/office/drawing/2014/main" id="{1CDA9122-F2F5-AB18-4B89-44DC0247A94E}"/>
              </a:ext>
            </a:extLst>
          </p:cNvPr>
          <p:cNvSpPr txBox="1"/>
          <p:nvPr/>
        </p:nvSpPr>
        <p:spPr>
          <a:xfrm>
            <a:off x="4200537" y="3364181"/>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3</a:t>
            </a:r>
            <a:endParaRPr lang="en-US" sz="1600" b="1" dirty="0">
              <a:solidFill>
                <a:schemeClr val="tx1">
                  <a:lumMod val="65000"/>
                  <a:lumOff val="35000"/>
                </a:schemeClr>
              </a:solidFill>
              <a:latin typeface="Century Gothic" panose="020B0502020202020204" pitchFamily="34" charset="0"/>
            </a:endParaRPr>
          </a:p>
        </p:txBody>
      </p:sp>
      <p:sp>
        <p:nvSpPr>
          <p:cNvPr id="18" name="TextBox 17">
            <a:extLst>
              <a:ext uri="{FF2B5EF4-FFF2-40B4-BE49-F238E27FC236}">
                <a16:creationId xmlns:a16="http://schemas.microsoft.com/office/drawing/2014/main" id="{DCF07B7B-0B19-4730-8363-7DDB2881617C}"/>
              </a:ext>
            </a:extLst>
          </p:cNvPr>
          <p:cNvSpPr txBox="1"/>
          <p:nvPr/>
        </p:nvSpPr>
        <p:spPr>
          <a:xfrm>
            <a:off x="4751107" y="4498371"/>
            <a:ext cx="2971800"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VENUE AND LAYOUT</a:t>
            </a:r>
          </a:p>
        </p:txBody>
      </p:sp>
      <p:sp>
        <p:nvSpPr>
          <p:cNvPr id="19" name="TextBox 18">
            <a:extLst>
              <a:ext uri="{FF2B5EF4-FFF2-40B4-BE49-F238E27FC236}">
                <a16:creationId xmlns:a16="http://schemas.microsoft.com/office/drawing/2014/main" id="{68CC8BCB-DA32-6162-3440-3E876EAE7862}"/>
              </a:ext>
            </a:extLst>
          </p:cNvPr>
          <p:cNvSpPr txBox="1"/>
          <p:nvPr/>
        </p:nvSpPr>
        <p:spPr>
          <a:xfrm>
            <a:off x="4200537" y="4397420"/>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4</a:t>
            </a:r>
            <a:endParaRPr lang="en-US" sz="1600" b="1" dirty="0">
              <a:solidFill>
                <a:schemeClr val="tx1">
                  <a:lumMod val="65000"/>
                  <a:lumOff val="35000"/>
                </a:schemeClr>
              </a:solidFill>
              <a:latin typeface="Century Gothic" panose="020B0502020202020204" pitchFamily="34" charset="0"/>
            </a:endParaRPr>
          </a:p>
        </p:txBody>
      </p:sp>
      <p:sp>
        <p:nvSpPr>
          <p:cNvPr id="20" name="TextBox 19">
            <a:extLst>
              <a:ext uri="{FF2B5EF4-FFF2-40B4-BE49-F238E27FC236}">
                <a16:creationId xmlns:a16="http://schemas.microsoft.com/office/drawing/2014/main" id="{81C0FAEA-061F-BB8B-6D1D-581CBCE3EAE5}"/>
              </a:ext>
            </a:extLst>
          </p:cNvPr>
          <p:cNvSpPr txBox="1"/>
          <p:nvPr/>
        </p:nvSpPr>
        <p:spPr>
          <a:xfrm>
            <a:off x="4774890" y="5561263"/>
            <a:ext cx="2711246"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BUDGET OVERVIEW</a:t>
            </a:r>
          </a:p>
        </p:txBody>
      </p:sp>
      <p:sp>
        <p:nvSpPr>
          <p:cNvPr id="21" name="TextBox 20">
            <a:extLst>
              <a:ext uri="{FF2B5EF4-FFF2-40B4-BE49-F238E27FC236}">
                <a16:creationId xmlns:a16="http://schemas.microsoft.com/office/drawing/2014/main" id="{9C7DD9C2-0F11-9500-98E2-A774853B1CDB}"/>
              </a:ext>
            </a:extLst>
          </p:cNvPr>
          <p:cNvSpPr txBox="1"/>
          <p:nvPr/>
        </p:nvSpPr>
        <p:spPr>
          <a:xfrm>
            <a:off x="4200537" y="5472429"/>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5</a:t>
            </a:r>
            <a:endParaRPr lang="en-US" sz="1600" b="1" dirty="0">
              <a:solidFill>
                <a:schemeClr val="tx1">
                  <a:lumMod val="65000"/>
                  <a:lumOff val="35000"/>
                </a:schemeClr>
              </a:solidFill>
              <a:latin typeface="Century Gothic" panose="020B0502020202020204" pitchFamily="34" charset="0"/>
            </a:endParaRPr>
          </a:p>
        </p:txBody>
      </p:sp>
      <p:sp>
        <p:nvSpPr>
          <p:cNvPr id="22" name="TextBox 21">
            <a:extLst>
              <a:ext uri="{FF2B5EF4-FFF2-40B4-BE49-F238E27FC236}">
                <a16:creationId xmlns:a16="http://schemas.microsoft.com/office/drawing/2014/main" id="{0B4A0E54-12F4-B792-F8BD-E86619A3C4F3}"/>
              </a:ext>
            </a:extLst>
          </p:cNvPr>
          <p:cNvSpPr txBox="1"/>
          <p:nvPr/>
        </p:nvSpPr>
        <p:spPr>
          <a:xfrm>
            <a:off x="9208250" y="1005612"/>
            <a:ext cx="2791928"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MARKETING AND PROMOTION PLAN</a:t>
            </a:r>
          </a:p>
        </p:txBody>
      </p:sp>
      <p:sp>
        <p:nvSpPr>
          <p:cNvPr id="23" name="TextBox 22">
            <a:extLst>
              <a:ext uri="{FF2B5EF4-FFF2-40B4-BE49-F238E27FC236}">
                <a16:creationId xmlns:a16="http://schemas.microsoft.com/office/drawing/2014/main" id="{7ED91C19-6D62-6992-3CE9-8C3E50D9B7C7}"/>
              </a:ext>
            </a:extLst>
          </p:cNvPr>
          <p:cNvSpPr txBox="1"/>
          <p:nvPr/>
        </p:nvSpPr>
        <p:spPr>
          <a:xfrm>
            <a:off x="8504174" y="1005612"/>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6</a:t>
            </a:r>
            <a:endParaRPr lang="en-US" sz="1600" b="1" dirty="0">
              <a:solidFill>
                <a:schemeClr val="tx1">
                  <a:lumMod val="65000"/>
                  <a:lumOff val="35000"/>
                </a:schemeClr>
              </a:solidFill>
              <a:latin typeface="Century Gothic" panose="020B0502020202020204" pitchFamily="34" charset="0"/>
            </a:endParaRPr>
          </a:p>
        </p:txBody>
      </p:sp>
      <p:sp>
        <p:nvSpPr>
          <p:cNvPr id="24" name="TextBox 23">
            <a:extLst>
              <a:ext uri="{FF2B5EF4-FFF2-40B4-BE49-F238E27FC236}">
                <a16:creationId xmlns:a16="http://schemas.microsoft.com/office/drawing/2014/main" id="{BEC12D96-8839-6F26-BB3C-727244C5E636}"/>
              </a:ext>
            </a:extLst>
          </p:cNvPr>
          <p:cNvSpPr txBox="1"/>
          <p:nvPr/>
        </p:nvSpPr>
        <p:spPr>
          <a:xfrm>
            <a:off x="9208250" y="2065896"/>
            <a:ext cx="2791928"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SPONSORSHIP OPPORTUNITIES</a:t>
            </a:r>
          </a:p>
        </p:txBody>
      </p:sp>
      <p:sp>
        <p:nvSpPr>
          <p:cNvPr id="25" name="TextBox 24">
            <a:extLst>
              <a:ext uri="{FF2B5EF4-FFF2-40B4-BE49-F238E27FC236}">
                <a16:creationId xmlns:a16="http://schemas.microsoft.com/office/drawing/2014/main" id="{644EFF3D-2590-E884-A6AD-74533994456A}"/>
              </a:ext>
            </a:extLst>
          </p:cNvPr>
          <p:cNvSpPr txBox="1"/>
          <p:nvPr/>
        </p:nvSpPr>
        <p:spPr>
          <a:xfrm>
            <a:off x="8401390" y="2065896"/>
            <a:ext cx="730660"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7</a:t>
            </a:r>
            <a:endParaRPr lang="en-US" sz="1600" b="1" dirty="0">
              <a:solidFill>
                <a:schemeClr val="tx1">
                  <a:lumMod val="65000"/>
                  <a:lumOff val="35000"/>
                </a:schemeClr>
              </a:solidFill>
              <a:latin typeface="Century Gothic" panose="020B0502020202020204" pitchFamily="34" charset="0"/>
            </a:endParaRPr>
          </a:p>
        </p:txBody>
      </p:sp>
      <p:sp>
        <p:nvSpPr>
          <p:cNvPr id="26" name="TextBox 25">
            <a:extLst>
              <a:ext uri="{FF2B5EF4-FFF2-40B4-BE49-F238E27FC236}">
                <a16:creationId xmlns:a16="http://schemas.microsoft.com/office/drawing/2014/main" id="{08FDF008-2795-C96D-2D64-F92887AD3AC3}"/>
              </a:ext>
            </a:extLst>
          </p:cNvPr>
          <p:cNvSpPr txBox="1"/>
          <p:nvPr/>
        </p:nvSpPr>
        <p:spPr>
          <a:xfrm>
            <a:off x="9208250" y="3228787"/>
            <a:ext cx="2872610"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TESTIMONIALS </a:t>
            </a:r>
            <a:br>
              <a:rPr lang="en-US" dirty="0">
                <a:solidFill>
                  <a:schemeClr val="tx1">
                    <a:lumMod val="65000"/>
                    <a:lumOff val="35000"/>
                  </a:schemeClr>
                </a:solidFill>
                <a:latin typeface="Century Gothic" panose="020B0502020202020204" pitchFamily="34" charset="0"/>
              </a:rPr>
            </a:br>
            <a:r>
              <a:rPr lang="en-US" dirty="0">
                <a:solidFill>
                  <a:schemeClr val="tx1">
                    <a:lumMod val="65000"/>
                    <a:lumOff val="35000"/>
                  </a:schemeClr>
                </a:solidFill>
                <a:latin typeface="Century Gothic" panose="020B0502020202020204" pitchFamily="34" charset="0"/>
              </a:rPr>
              <a:t>AND PAST SUCCESS</a:t>
            </a:r>
          </a:p>
        </p:txBody>
      </p:sp>
      <p:sp>
        <p:nvSpPr>
          <p:cNvPr id="27" name="TextBox 26">
            <a:extLst>
              <a:ext uri="{FF2B5EF4-FFF2-40B4-BE49-F238E27FC236}">
                <a16:creationId xmlns:a16="http://schemas.microsoft.com/office/drawing/2014/main" id="{66E8E115-29D9-4C57-FD9F-4E9A950162A1}"/>
              </a:ext>
            </a:extLst>
          </p:cNvPr>
          <p:cNvSpPr txBox="1"/>
          <p:nvPr/>
        </p:nvSpPr>
        <p:spPr>
          <a:xfrm>
            <a:off x="8516031" y="3221631"/>
            <a:ext cx="616019"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8</a:t>
            </a:r>
            <a:endParaRPr lang="en-US" sz="1600" b="1" dirty="0">
              <a:solidFill>
                <a:schemeClr val="tx1">
                  <a:lumMod val="65000"/>
                  <a:lumOff val="35000"/>
                </a:schemeClr>
              </a:solidFill>
              <a:latin typeface="Century Gothic" panose="020B0502020202020204" pitchFamily="34" charset="0"/>
            </a:endParaRPr>
          </a:p>
        </p:txBody>
      </p:sp>
      <p:sp>
        <p:nvSpPr>
          <p:cNvPr id="3" name="TextBox 2">
            <a:extLst>
              <a:ext uri="{FF2B5EF4-FFF2-40B4-BE49-F238E27FC236}">
                <a16:creationId xmlns:a16="http://schemas.microsoft.com/office/drawing/2014/main" id="{16AFC671-44F1-FB00-95BA-5872B76E1980}"/>
              </a:ext>
            </a:extLst>
          </p:cNvPr>
          <p:cNvSpPr txBox="1"/>
          <p:nvPr/>
        </p:nvSpPr>
        <p:spPr>
          <a:xfrm>
            <a:off x="9205429" y="4316235"/>
            <a:ext cx="2872610" cy="923330"/>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CONTACT INFORMATION AND CALL TO ACTION</a:t>
            </a:r>
          </a:p>
        </p:txBody>
      </p:sp>
      <p:sp>
        <p:nvSpPr>
          <p:cNvPr id="4" name="TextBox 3">
            <a:extLst>
              <a:ext uri="{FF2B5EF4-FFF2-40B4-BE49-F238E27FC236}">
                <a16:creationId xmlns:a16="http://schemas.microsoft.com/office/drawing/2014/main" id="{F33E3D6C-B9FA-60EF-2FD9-EFFE58E9F38B}"/>
              </a:ext>
            </a:extLst>
          </p:cNvPr>
          <p:cNvSpPr txBox="1"/>
          <p:nvPr/>
        </p:nvSpPr>
        <p:spPr>
          <a:xfrm>
            <a:off x="8513210" y="4309079"/>
            <a:ext cx="616019"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9</a:t>
            </a:r>
            <a:endParaRPr lang="en-US" sz="1600" b="1" dirty="0">
              <a:solidFill>
                <a:schemeClr val="tx1">
                  <a:lumMod val="65000"/>
                  <a:lumOff val="35000"/>
                </a:schemeClr>
              </a:solidFill>
              <a:latin typeface="Century Gothic" panose="020B0502020202020204" pitchFamily="34" charset="0"/>
            </a:endParaRPr>
          </a:p>
        </p:txBody>
      </p:sp>
      <p:pic>
        <p:nvPicPr>
          <p:cNvPr id="10" name="Graphic 9" descr="A ring of radial lines">
            <a:extLst>
              <a:ext uri="{FF2B5EF4-FFF2-40B4-BE49-F238E27FC236}">
                <a16:creationId xmlns:a16="http://schemas.microsoft.com/office/drawing/2014/main" id="{E4002E43-AD9F-D14F-4DB1-5566895EEF0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6130" y="4012402"/>
            <a:ext cx="3433354" cy="3433354"/>
          </a:xfrm>
          <a:prstGeom prst="rect">
            <a:avLst/>
          </a:prstGeom>
        </p:spPr>
      </p:pic>
    </p:spTree>
    <p:extLst>
      <p:ext uri="{BB962C8B-B14F-4D97-AF65-F5344CB8AC3E}">
        <p14:creationId xmlns:p14="http://schemas.microsoft.com/office/powerpoint/2010/main" val="36118362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3A322A5E-34B5-0A15-C01F-5E5FDA3626C6}"/>
              </a:ext>
            </a:extLst>
          </p:cNvPr>
          <p:cNvSpPr/>
          <p:nvPr/>
        </p:nvSpPr>
        <p:spPr>
          <a:xfrm>
            <a:off x="8315283" y="890103"/>
            <a:ext cx="3576417" cy="5915994"/>
          </a:xfrm>
          <a:prstGeom prst="rect">
            <a:avLst/>
          </a:prstGeom>
          <a:solidFill>
            <a:schemeClr val="bg1">
              <a:lumMod val="95000"/>
            </a:schemeClr>
          </a:solidFill>
          <a:ln w="38100">
            <a:solidFill>
              <a:srgbClr val="CBD6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0" name="Straight Connector 139">
            <a:extLst>
              <a:ext uri="{FF2B5EF4-FFF2-40B4-BE49-F238E27FC236}">
                <a16:creationId xmlns:a16="http://schemas.microsoft.com/office/drawing/2014/main" id="{06F41D1A-975B-064C-4986-055D48E3DC7E}"/>
              </a:ext>
            </a:extLst>
          </p:cNvPr>
          <p:cNvCxnSpPr>
            <a:cxnSpLocks/>
          </p:cNvCxnSpPr>
          <p:nvPr/>
        </p:nvCxnSpPr>
        <p:spPr>
          <a:xfrm flipH="1">
            <a:off x="9508426" y="4904673"/>
            <a:ext cx="1117195"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F09BED19-47DC-B44C-2109-4E8888679B87}"/>
              </a:ext>
            </a:extLst>
          </p:cNvPr>
          <p:cNvCxnSpPr>
            <a:cxnSpLocks/>
          </p:cNvCxnSpPr>
          <p:nvPr/>
        </p:nvCxnSpPr>
        <p:spPr>
          <a:xfrm flipH="1">
            <a:off x="9508426" y="2294657"/>
            <a:ext cx="1117195"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D779DD2F-31B9-34F5-13F0-07A6A23A8F4A}"/>
              </a:ext>
            </a:extLst>
          </p:cNvPr>
          <p:cNvCxnSpPr>
            <a:cxnSpLocks/>
          </p:cNvCxnSpPr>
          <p:nvPr/>
        </p:nvCxnSpPr>
        <p:spPr>
          <a:xfrm>
            <a:off x="10872010" y="4947910"/>
            <a:ext cx="0" cy="1204702"/>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3A34CA10-A91E-F40D-DC5D-0336205586D5}"/>
              </a:ext>
            </a:extLst>
          </p:cNvPr>
          <p:cNvCxnSpPr>
            <a:cxnSpLocks/>
          </p:cNvCxnSpPr>
          <p:nvPr/>
        </p:nvCxnSpPr>
        <p:spPr>
          <a:xfrm>
            <a:off x="9198375" y="3750404"/>
            <a:ext cx="0" cy="1204702"/>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1BC12D6A-1F25-9F9D-F4AB-9BDE059B6C52}"/>
              </a:ext>
            </a:extLst>
          </p:cNvPr>
          <p:cNvCxnSpPr>
            <a:cxnSpLocks/>
          </p:cNvCxnSpPr>
          <p:nvPr/>
        </p:nvCxnSpPr>
        <p:spPr>
          <a:xfrm>
            <a:off x="10865255" y="2722419"/>
            <a:ext cx="0" cy="1204702"/>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6D0A2252-96C1-EE21-81F7-BCC8D93ED2E3}"/>
              </a:ext>
            </a:extLst>
          </p:cNvPr>
          <p:cNvCxnSpPr>
            <a:cxnSpLocks/>
          </p:cNvCxnSpPr>
          <p:nvPr/>
        </p:nvCxnSpPr>
        <p:spPr>
          <a:xfrm>
            <a:off x="9179330" y="1443248"/>
            <a:ext cx="0" cy="1204702"/>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0" name="Rectangle: Diagonal Corners Rounded 1">
            <a:extLst>
              <a:ext uri="{FF2B5EF4-FFF2-40B4-BE49-F238E27FC236}">
                <a16:creationId xmlns:a16="http://schemas.microsoft.com/office/drawing/2014/main" id="{FCBBC571-D1B8-2043-475B-9776D0A69709}"/>
              </a:ext>
            </a:extLst>
          </p:cNvPr>
          <p:cNvSpPr/>
          <p:nvPr/>
        </p:nvSpPr>
        <p:spPr>
          <a:xfrm>
            <a:off x="8432230" y="3175580"/>
            <a:ext cx="3290433" cy="917157"/>
          </a:xfrm>
          <a:prstGeom prst="rect">
            <a:avLst/>
          </a:prstGeom>
          <a:solidFill>
            <a:srgbClr val="A1B579"/>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1" name="Rectangle: Diagonal Corners Rounded 1">
            <a:extLst>
              <a:ext uri="{FF2B5EF4-FFF2-40B4-BE49-F238E27FC236}">
                <a16:creationId xmlns:a16="http://schemas.microsoft.com/office/drawing/2014/main" id="{919B0389-E321-5576-0CC9-61C50014561C}"/>
              </a:ext>
            </a:extLst>
          </p:cNvPr>
          <p:cNvSpPr/>
          <p:nvPr/>
        </p:nvSpPr>
        <p:spPr>
          <a:xfrm>
            <a:off x="8432231" y="1685440"/>
            <a:ext cx="1537833" cy="1256534"/>
          </a:xfrm>
          <a:prstGeom prst="rect">
            <a:avLst/>
          </a:prstGeom>
          <a:solidFill>
            <a:srgbClr val="A1B579"/>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2" name="Rectangle: Diagonal Corners Rounded 1">
            <a:extLst>
              <a:ext uri="{FF2B5EF4-FFF2-40B4-BE49-F238E27FC236}">
                <a16:creationId xmlns:a16="http://schemas.microsoft.com/office/drawing/2014/main" id="{97B5849C-AF61-21CF-3C02-5C9719120B54}"/>
              </a:ext>
            </a:extLst>
          </p:cNvPr>
          <p:cNvSpPr/>
          <p:nvPr/>
        </p:nvSpPr>
        <p:spPr>
          <a:xfrm>
            <a:off x="10184831" y="1687113"/>
            <a:ext cx="1537833" cy="1264386"/>
          </a:xfrm>
          <a:prstGeom prst="rect">
            <a:avLst/>
          </a:prstGeom>
          <a:solidFill>
            <a:srgbClr val="A1B579"/>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3" name="Rectangle: Diagonal Corners Rounded 1">
            <a:extLst>
              <a:ext uri="{FF2B5EF4-FFF2-40B4-BE49-F238E27FC236}">
                <a16:creationId xmlns:a16="http://schemas.microsoft.com/office/drawing/2014/main" id="{A33AA252-A349-E360-153C-2CB32C146330}"/>
              </a:ext>
            </a:extLst>
          </p:cNvPr>
          <p:cNvSpPr/>
          <p:nvPr/>
        </p:nvSpPr>
        <p:spPr>
          <a:xfrm>
            <a:off x="8432231" y="4266883"/>
            <a:ext cx="1537834" cy="1256533"/>
          </a:xfrm>
          <a:prstGeom prst="rect">
            <a:avLst/>
          </a:prstGeom>
          <a:solidFill>
            <a:srgbClr val="A1B579"/>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4" name="Rectangle: Diagonal Corners Rounded 1">
            <a:extLst>
              <a:ext uri="{FF2B5EF4-FFF2-40B4-BE49-F238E27FC236}">
                <a16:creationId xmlns:a16="http://schemas.microsoft.com/office/drawing/2014/main" id="{83DA8D18-2DD8-545C-B928-8EA2B32A00D7}"/>
              </a:ext>
            </a:extLst>
          </p:cNvPr>
          <p:cNvSpPr/>
          <p:nvPr/>
        </p:nvSpPr>
        <p:spPr>
          <a:xfrm>
            <a:off x="8432229" y="5729425"/>
            <a:ext cx="3290433" cy="917157"/>
          </a:xfrm>
          <a:prstGeom prst="rect">
            <a:avLst/>
          </a:prstGeom>
          <a:solidFill>
            <a:srgbClr val="A1B579"/>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5" name="Rectangle: Diagonal Corners Rounded 1">
            <a:extLst>
              <a:ext uri="{FF2B5EF4-FFF2-40B4-BE49-F238E27FC236}">
                <a16:creationId xmlns:a16="http://schemas.microsoft.com/office/drawing/2014/main" id="{E7886651-7C07-385D-6C22-913A7D7146B7}"/>
              </a:ext>
            </a:extLst>
          </p:cNvPr>
          <p:cNvSpPr/>
          <p:nvPr/>
        </p:nvSpPr>
        <p:spPr>
          <a:xfrm>
            <a:off x="10177914" y="4266882"/>
            <a:ext cx="1544750" cy="1256533"/>
          </a:xfrm>
          <a:prstGeom prst="rect">
            <a:avLst/>
          </a:prstGeom>
          <a:solidFill>
            <a:srgbClr val="A1B579"/>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8" name="TextBox 77">
            <a:extLst>
              <a:ext uri="{FF2B5EF4-FFF2-40B4-BE49-F238E27FC236}">
                <a16:creationId xmlns:a16="http://schemas.microsoft.com/office/drawing/2014/main" id="{8F1672B9-7FE6-CA9C-976B-EE4037D4EA7C}"/>
              </a:ext>
            </a:extLst>
          </p:cNvPr>
          <p:cNvSpPr txBox="1"/>
          <p:nvPr/>
        </p:nvSpPr>
        <p:spPr>
          <a:xfrm>
            <a:off x="8432233" y="1046535"/>
            <a:ext cx="3290431" cy="369332"/>
          </a:xfrm>
          <a:prstGeom prst="rect">
            <a:avLst/>
          </a:prstGeom>
          <a:noFill/>
        </p:spPr>
        <p:txBody>
          <a:bodyPr wrap="square">
            <a:spAutoFit/>
          </a:bodyPr>
          <a:lstStyle/>
          <a:p>
            <a:pPr algn="ctr"/>
            <a:r>
              <a:rPr lang="en-US" b="1" dirty="0">
                <a:solidFill>
                  <a:schemeClr val="tx1">
                    <a:lumMod val="65000"/>
                    <a:lumOff val="35000"/>
                  </a:schemeClr>
                </a:solidFill>
                <a:latin typeface="Century Gothic" panose="020B0502020202020204" pitchFamily="34" charset="0"/>
              </a:rPr>
              <a:t>Event’s Lifecycle</a:t>
            </a:r>
            <a:endParaRPr lang="en-US" dirty="0">
              <a:solidFill>
                <a:schemeClr val="tx1">
                  <a:lumMod val="65000"/>
                  <a:lumOff val="35000"/>
                </a:schemeClr>
              </a:solidFill>
              <a:latin typeface="Century Gothic" panose="020B0502020202020204" pitchFamily="34" charset="0"/>
            </a:endParaRPr>
          </a:p>
        </p:txBody>
      </p:sp>
      <p:sp>
        <p:nvSpPr>
          <p:cNvPr id="124" name="TextBox 123">
            <a:extLst>
              <a:ext uri="{FF2B5EF4-FFF2-40B4-BE49-F238E27FC236}">
                <a16:creationId xmlns:a16="http://schemas.microsoft.com/office/drawing/2014/main" id="{6C6C3764-A00D-A53D-6800-9BF22D89F726}"/>
              </a:ext>
            </a:extLst>
          </p:cNvPr>
          <p:cNvSpPr txBox="1"/>
          <p:nvPr/>
        </p:nvSpPr>
        <p:spPr>
          <a:xfrm>
            <a:off x="8432231" y="1871004"/>
            <a:ext cx="1537832" cy="584775"/>
          </a:xfrm>
          <a:prstGeom prst="rect">
            <a:avLst/>
          </a:prstGeom>
          <a:noFill/>
        </p:spPr>
        <p:txBody>
          <a:bodyPr wrap="square" rtlCol="0">
            <a:spAutoFit/>
          </a:bodyPr>
          <a:lstStyle/>
          <a:p>
            <a:r>
              <a:rPr lang="en-US" sz="1200" b="1" dirty="0">
                <a:solidFill>
                  <a:schemeClr val="bg1"/>
                </a:solidFill>
                <a:latin typeface="Century Gothic" panose="020B0502020202020204" pitchFamily="34" charset="0"/>
              </a:rPr>
              <a:t>PROCESS STAGE 1</a:t>
            </a:r>
            <a:br>
              <a:rPr lang="en-US" sz="1200" dirty="0">
                <a:solidFill>
                  <a:schemeClr val="bg1"/>
                </a:solidFill>
                <a:latin typeface="Century Gothic" panose="020B0502020202020204" pitchFamily="34" charset="0"/>
              </a:rPr>
            </a:br>
            <a:r>
              <a:rPr lang="en-US" sz="1200" dirty="0">
                <a:solidFill>
                  <a:schemeClr val="bg1"/>
                </a:solidFill>
                <a:latin typeface="Century Gothic" panose="020B0502020202020204" pitchFamily="34" charset="0"/>
              </a:rPr>
              <a:t>Title</a:t>
            </a:r>
          </a:p>
          <a:p>
            <a:r>
              <a:rPr lang="en-US" sz="800" dirty="0">
                <a:solidFill>
                  <a:schemeClr val="bg1"/>
                </a:solidFill>
                <a:latin typeface="Century Gothic" panose="020B0502020202020204" pitchFamily="34" charset="0"/>
              </a:rPr>
              <a:t>Description.</a:t>
            </a:r>
          </a:p>
        </p:txBody>
      </p:sp>
      <p:sp>
        <p:nvSpPr>
          <p:cNvPr id="125" name="TextBox 124">
            <a:extLst>
              <a:ext uri="{FF2B5EF4-FFF2-40B4-BE49-F238E27FC236}">
                <a16:creationId xmlns:a16="http://schemas.microsoft.com/office/drawing/2014/main" id="{A31F4CE8-1C8F-70BF-789C-D496047051C3}"/>
              </a:ext>
            </a:extLst>
          </p:cNvPr>
          <p:cNvSpPr txBox="1"/>
          <p:nvPr/>
        </p:nvSpPr>
        <p:spPr>
          <a:xfrm>
            <a:off x="10184830" y="1791954"/>
            <a:ext cx="1516992" cy="646331"/>
          </a:xfrm>
          <a:prstGeom prst="rect">
            <a:avLst/>
          </a:prstGeom>
          <a:noFill/>
        </p:spPr>
        <p:txBody>
          <a:bodyPr wrap="square" rtlCol="0">
            <a:spAutoFit/>
          </a:bodyPr>
          <a:lstStyle/>
          <a:p>
            <a:r>
              <a:rPr lang="en-US" sz="1200" b="1" dirty="0">
                <a:solidFill>
                  <a:schemeClr val="bg1"/>
                </a:solidFill>
                <a:latin typeface="Century Gothic" panose="020B0502020202020204" pitchFamily="34" charset="0"/>
              </a:rPr>
              <a:t>PROCESS STAGE 2</a:t>
            </a:r>
            <a:br>
              <a:rPr lang="en-US" sz="1200" dirty="0">
                <a:solidFill>
                  <a:schemeClr val="bg1"/>
                </a:solidFill>
                <a:latin typeface="Century Gothic" panose="020B0502020202020204" pitchFamily="34" charset="0"/>
              </a:rPr>
            </a:br>
            <a:r>
              <a:rPr lang="en-US" sz="1200" dirty="0">
                <a:solidFill>
                  <a:schemeClr val="bg1"/>
                </a:solidFill>
                <a:latin typeface="Century Gothic" panose="020B0502020202020204" pitchFamily="34" charset="0"/>
              </a:rPr>
              <a:t>Title</a:t>
            </a:r>
          </a:p>
          <a:p>
            <a:r>
              <a:rPr lang="en-US" sz="800" dirty="0">
                <a:solidFill>
                  <a:schemeClr val="bg1"/>
                </a:solidFill>
                <a:latin typeface="Century Gothic" panose="020B0502020202020204" pitchFamily="34" charset="0"/>
              </a:rPr>
              <a:t>Description</a:t>
            </a:r>
            <a:r>
              <a:rPr lang="en-US" sz="1200" dirty="0">
                <a:solidFill>
                  <a:schemeClr val="bg1"/>
                </a:solidFill>
                <a:latin typeface="Century Gothic" panose="020B0502020202020204" pitchFamily="34" charset="0"/>
              </a:rPr>
              <a:t>.</a:t>
            </a:r>
          </a:p>
        </p:txBody>
      </p:sp>
      <p:sp>
        <p:nvSpPr>
          <p:cNvPr id="126" name="TextBox 125">
            <a:extLst>
              <a:ext uri="{FF2B5EF4-FFF2-40B4-BE49-F238E27FC236}">
                <a16:creationId xmlns:a16="http://schemas.microsoft.com/office/drawing/2014/main" id="{AA3B2BD6-8A49-A879-3E56-5376041733BD}"/>
              </a:ext>
            </a:extLst>
          </p:cNvPr>
          <p:cNvSpPr txBox="1"/>
          <p:nvPr/>
        </p:nvSpPr>
        <p:spPr>
          <a:xfrm>
            <a:off x="8432229" y="3269627"/>
            <a:ext cx="3269591" cy="584775"/>
          </a:xfrm>
          <a:prstGeom prst="rect">
            <a:avLst/>
          </a:prstGeom>
          <a:noFill/>
        </p:spPr>
        <p:txBody>
          <a:bodyPr wrap="square" rtlCol="0">
            <a:spAutoFit/>
          </a:bodyPr>
          <a:lstStyle/>
          <a:p>
            <a:r>
              <a:rPr lang="en-US" sz="1200" b="1" dirty="0">
                <a:solidFill>
                  <a:schemeClr val="bg1"/>
                </a:solidFill>
                <a:latin typeface="Century Gothic" panose="020B0502020202020204" pitchFamily="34" charset="0"/>
              </a:rPr>
              <a:t>PROCESS STAGE 3</a:t>
            </a:r>
            <a:br>
              <a:rPr lang="en-US" sz="1200" dirty="0">
                <a:solidFill>
                  <a:schemeClr val="bg1"/>
                </a:solidFill>
                <a:latin typeface="Century Gothic" panose="020B0502020202020204" pitchFamily="34" charset="0"/>
              </a:rPr>
            </a:br>
            <a:r>
              <a:rPr lang="en-US" sz="1200" dirty="0">
                <a:solidFill>
                  <a:schemeClr val="bg1"/>
                </a:solidFill>
                <a:latin typeface="Century Gothic" panose="020B0502020202020204" pitchFamily="34" charset="0"/>
              </a:rPr>
              <a:t>Title</a:t>
            </a:r>
          </a:p>
          <a:p>
            <a:r>
              <a:rPr lang="en-US" sz="800" dirty="0">
                <a:solidFill>
                  <a:schemeClr val="bg1"/>
                </a:solidFill>
                <a:latin typeface="Century Gothic" panose="020B0502020202020204" pitchFamily="34" charset="0"/>
              </a:rPr>
              <a:t>Description.</a:t>
            </a:r>
          </a:p>
        </p:txBody>
      </p:sp>
      <p:sp>
        <p:nvSpPr>
          <p:cNvPr id="127" name="TextBox 126">
            <a:extLst>
              <a:ext uri="{FF2B5EF4-FFF2-40B4-BE49-F238E27FC236}">
                <a16:creationId xmlns:a16="http://schemas.microsoft.com/office/drawing/2014/main" id="{0CD165B8-19CE-1C67-1DA3-68105EE4ABDB}"/>
              </a:ext>
            </a:extLst>
          </p:cNvPr>
          <p:cNvSpPr txBox="1"/>
          <p:nvPr/>
        </p:nvSpPr>
        <p:spPr>
          <a:xfrm>
            <a:off x="8432229" y="4401963"/>
            <a:ext cx="1537832" cy="646331"/>
          </a:xfrm>
          <a:prstGeom prst="rect">
            <a:avLst/>
          </a:prstGeom>
          <a:noFill/>
        </p:spPr>
        <p:txBody>
          <a:bodyPr wrap="square" rtlCol="0">
            <a:spAutoFit/>
          </a:bodyPr>
          <a:lstStyle/>
          <a:p>
            <a:r>
              <a:rPr lang="en-US" sz="1200" b="1" dirty="0">
                <a:solidFill>
                  <a:schemeClr val="bg1"/>
                </a:solidFill>
                <a:latin typeface="Century Gothic" panose="020B0502020202020204" pitchFamily="34" charset="0"/>
              </a:rPr>
              <a:t>PROCESS STAGE 4</a:t>
            </a:r>
            <a:br>
              <a:rPr lang="en-US" sz="1200" dirty="0">
                <a:solidFill>
                  <a:schemeClr val="bg1"/>
                </a:solidFill>
                <a:latin typeface="Century Gothic" panose="020B0502020202020204" pitchFamily="34" charset="0"/>
              </a:rPr>
            </a:br>
            <a:r>
              <a:rPr lang="en-US" sz="1200" dirty="0">
                <a:solidFill>
                  <a:schemeClr val="bg1"/>
                </a:solidFill>
                <a:latin typeface="Century Gothic" panose="020B0502020202020204" pitchFamily="34" charset="0"/>
              </a:rPr>
              <a:t>Title</a:t>
            </a:r>
          </a:p>
          <a:p>
            <a:r>
              <a:rPr lang="en-US" sz="800" dirty="0">
                <a:solidFill>
                  <a:schemeClr val="bg1"/>
                </a:solidFill>
                <a:latin typeface="Century Gothic" panose="020B0502020202020204" pitchFamily="34" charset="0"/>
              </a:rPr>
              <a:t>Description</a:t>
            </a:r>
            <a:r>
              <a:rPr lang="en-US" sz="1200" dirty="0">
                <a:solidFill>
                  <a:schemeClr val="bg1"/>
                </a:solidFill>
                <a:latin typeface="Century Gothic" panose="020B0502020202020204" pitchFamily="34" charset="0"/>
              </a:rPr>
              <a:t>.</a:t>
            </a:r>
          </a:p>
        </p:txBody>
      </p:sp>
      <p:sp>
        <p:nvSpPr>
          <p:cNvPr id="128" name="TextBox 127">
            <a:extLst>
              <a:ext uri="{FF2B5EF4-FFF2-40B4-BE49-F238E27FC236}">
                <a16:creationId xmlns:a16="http://schemas.microsoft.com/office/drawing/2014/main" id="{4508A140-55B5-D27F-A2E2-D336DEC1B0D6}"/>
              </a:ext>
            </a:extLst>
          </p:cNvPr>
          <p:cNvSpPr txBox="1"/>
          <p:nvPr/>
        </p:nvSpPr>
        <p:spPr>
          <a:xfrm>
            <a:off x="10184828" y="4322913"/>
            <a:ext cx="1516992" cy="584775"/>
          </a:xfrm>
          <a:prstGeom prst="rect">
            <a:avLst/>
          </a:prstGeom>
          <a:noFill/>
        </p:spPr>
        <p:txBody>
          <a:bodyPr wrap="square" rtlCol="0">
            <a:spAutoFit/>
          </a:bodyPr>
          <a:lstStyle/>
          <a:p>
            <a:r>
              <a:rPr lang="en-US" sz="1200" b="1" dirty="0">
                <a:solidFill>
                  <a:schemeClr val="bg1"/>
                </a:solidFill>
                <a:latin typeface="Century Gothic" panose="020B0502020202020204" pitchFamily="34" charset="0"/>
              </a:rPr>
              <a:t>PROCESS STAGE 5</a:t>
            </a:r>
            <a:br>
              <a:rPr lang="en-US" sz="1200" dirty="0">
                <a:solidFill>
                  <a:schemeClr val="bg1"/>
                </a:solidFill>
                <a:latin typeface="Century Gothic" panose="020B0502020202020204" pitchFamily="34" charset="0"/>
              </a:rPr>
            </a:br>
            <a:r>
              <a:rPr lang="en-US" sz="1200" dirty="0">
                <a:solidFill>
                  <a:schemeClr val="bg1"/>
                </a:solidFill>
                <a:latin typeface="Century Gothic" panose="020B0502020202020204" pitchFamily="34" charset="0"/>
              </a:rPr>
              <a:t>Title</a:t>
            </a:r>
          </a:p>
          <a:p>
            <a:r>
              <a:rPr lang="en-US" sz="800" dirty="0">
                <a:solidFill>
                  <a:schemeClr val="bg1"/>
                </a:solidFill>
                <a:latin typeface="Century Gothic" panose="020B0502020202020204" pitchFamily="34" charset="0"/>
              </a:rPr>
              <a:t>Description.</a:t>
            </a:r>
          </a:p>
        </p:txBody>
      </p:sp>
      <p:sp>
        <p:nvSpPr>
          <p:cNvPr id="129" name="TextBox 128">
            <a:extLst>
              <a:ext uri="{FF2B5EF4-FFF2-40B4-BE49-F238E27FC236}">
                <a16:creationId xmlns:a16="http://schemas.microsoft.com/office/drawing/2014/main" id="{0032A1CD-787C-D4FA-596C-2951E3165267}"/>
              </a:ext>
            </a:extLst>
          </p:cNvPr>
          <p:cNvSpPr txBox="1"/>
          <p:nvPr/>
        </p:nvSpPr>
        <p:spPr>
          <a:xfrm>
            <a:off x="8453073" y="5743629"/>
            <a:ext cx="3290431" cy="584775"/>
          </a:xfrm>
          <a:prstGeom prst="rect">
            <a:avLst/>
          </a:prstGeom>
          <a:noFill/>
        </p:spPr>
        <p:txBody>
          <a:bodyPr wrap="square" rtlCol="0">
            <a:spAutoFit/>
          </a:bodyPr>
          <a:lstStyle/>
          <a:p>
            <a:r>
              <a:rPr lang="en-US" sz="1200" b="1" dirty="0">
                <a:solidFill>
                  <a:schemeClr val="bg1"/>
                </a:solidFill>
                <a:latin typeface="Century Gothic" panose="020B0502020202020204" pitchFamily="34" charset="0"/>
              </a:rPr>
              <a:t>PROCESS STAGE 6</a:t>
            </a:r>
            <a:br>
              <a:rPr lang="en-US" sz="1200" dirty="0">
                <a:solidFill>
                  <a:schemeClr val="bg1"/>
                </a:solidFill>
                <a:latin typeface="Century Gothic" panose="020B0502020202020204" pitchFamily="34" charset="0"/>
              </a:rPr>
            </a:br>
            <a:r>
              <a:rPr lang="en-US" sz="1200" dirty="0">
                <a:solidFill>
                  <a:schemeClr val="bg1"/>
                </a:solidFill>
                <a:latin typeface="Century Gothic" panose="020B0502020202020204" pitchFamily="34" charset="0"/>
              </a:rPr>
              <a:t>Title</a:t>
            </a:r>
          </a:p>
          <a:p>
            <a:r>
              <a:rPr lang="en-US" sz="800" dirty="0">
                <a:solidFill>
                  <a:schemeClr val="bg1"/>
                </a:solidFill>
                <a:latin typeface="Century Gothic" panose="020B0502020202020204" pitchFamily="34" charset="0"/>
              </a:rPr>
              <a:t>Description.</a:t>
            </a:r>
          </a:p>
        </p:txBody>
      </p:sp>
      <p:sp>
        <p:nvSpPr>
          <p:cNvPr id="130" name="Rectangle 129">
            <a:extLst>
              <a:ext uri="{FF2B5EF4-FFF2-40B4-BE49-F238E27FC236}">
                <a16:creationId xmlns:a16="http://schemas.microsoft.com/office/drawing/2014/main" id="{CAFEC7BC-3662-50BF-9430-85D0D9C707BF}"/>
              </a:ext>
            </a:extLst>
          </p:cNvPr>
          <p:cNvSpPr/>
          <p:nvPr/>
        </p:nvSpPr>
        <p:spPr>
          <a:xfrm>
            <a:off x="8415056" y="1019044"/>
            <a:ext cx="3307608" cy="424314"/>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Arrow: Right 136">
            <a:extLst>
              <a:ext uri="{FF2B5EF4-FFF2-40B4-BE49-F238E27FC236}">
                <a16:creationId xmlns:a16="http://schemas.microsoft.com/office/drawing/2014/main" id="{A887142E-6D81-75F4-A7EA-7581857C28F1}"/>
              </a:ext>
            </a:extLst>
          </p:cNvPr>
          <p:cNvSpPr/>
          <p:nvPr/>
        </p:nvSpPr>
        <p:spPr>
          <a:xfrm>
            <a:off x="9926003" y="2203185"/>
            <a:ext cx="198642" cy="18968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Arrow: Right 140">
            <a:extLst>
              <a:ext uri="{FF2B5EF4-FFF2-40B4-BE49-F238E27FC236}">
                <a16:creationId xmlns:a16="http://schemas.microsoft.com/office/drawing/2014/main" id="{20C20E9D-6650-73D1-474A-E1FFEBA160EE}"/>
              </a:ext>
            </a:extLst>
          </p:cNvPr>
          <p:cNvSpPr/>
          <p:nvPr/>
        </p:nvSpPr>
        <p:spPr>
          <a:xfrm>
            <a:off x="9923458" y="4810219"/>
            <a:ext cx="198642" cy="18968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Arrow: Right 141">
            <a:extLst>
              <a:ext uri="{FF2B5EF4-FFF2-40B4-BE49-F238E27FC236}">
                <a16:creationId xmlns:a16="http://schemas.microsoft.com/office/drawing/2014/main" id="{84406E2E-E85B-ED08-EB46-8F62CDEE372B}"/>
              </a:ext>
            </a:extLst>
          </p:cNvPr>
          <p:cNvSpPr/>
          <p:nvPr/>
        </p:nvSpPr>
        <p:spPr>
          <a:xfrm rot="5400000">
            <a:off x="9080008" y="1457493"/>
            <a:ext cx="198642" cy="18968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Arrow: Right 142">
            <a:extLst>
              <a:ext uri="{FF2B5EF4-FFF2-40B4-BE49-F238E27FC236}">
                <a16:creationId xmlns:a16="http://schemas.microsoft.com/office/drawing/2014/main" id="{A64D4A9F-EBCF-E6CC-4D1A-713D1C956637}"/>
              </a:ext>
            </a:extLst>
          </p:cNvPr>
          <p:cNvSpPr/>
          <p:nvPr/>
        </p:nvSpPr>
        <p:spPr>
          <a:xfrm rot="5400000">
            <a:off x="10767431" y="2910005"/>
            <a:ext cx="198642" cy="18968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Arrow: Right 143">
            <a:extLst>
              <a:ext uri="{FF2B5EF4-FFF2-40B4-BE49-F238E27FC236}">
                <a16:creationId xmlns:a16="http://schemas.microsoft.com/office/drawing/2014/main" id="{B3ADCAC8-CCC3-3D8F-1D87-ABDC0AA1A39E}"/>
              </a:ext>
            </a:extLst>
          </p:cNvPr>
          <p:cNvSpPr/>
          <p:nvPr/>
        </p:nvSpPr>
        <p:spPr>
          <a:xfrm rot="5400000">
            <a:off x="9099053" y="4029771"/>
            <a:ext cx="198642" cy="18968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Arrow: Right 144">
            <a:extLst>
              <a:ext uri="{FF2B5EF4-FFF2-40B4-BE49-F238E27FC236}">
                <a16:creationId xmlns:a16="http://schemas.microsoft.com/office/drawing/2014/main" id="{FAD01C9F-23AE-843C-AD4C-D0A16DFE796C}"/>
              </a:ext>
            </a:extLst>
          </p:cNvPr>
          <p:cNvSpPr/>
          <p:nvPr/>
        </p:nvSpPr>
        <p:spPr>
          <a:xfrm rot="5400000">
            <a:off x="10764238" y="5452008"/>
            <a:ext cx="198642" cy="18968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EE081505-FFE3-7410-E2A6-31DE1CB545C1}"/>
              </a:ext>
            </a:extLst>
          </p:cNvPr>
          <p:cNvSpPr txBox="1"/>
          <p:nvPr/>
        </p:nvSpPr>
        <p:spPr>
          <a:xfrm>
            <a:off x="161598" y="111009"/>
            <a:ext cx="7406152"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1. EVENT OVERVIEW</a:t>
            </a:r>
            <a:endParaRPr lang="en-US" sz="1600" dirty="0">
              <a:solidFill>
                <a:schemeClr val="tx1">
                  <a:lumMod val="65000"/>
                  <a:lumOff val="35000"/>
                </a:schemeClr>
              </a:solidFill>
              <a:latin typeface="Century Gothic" panose="020B0502020202020204" pitchFamily="34" charset="0"/>
            </a:endParaRPr>
          </a:p>
        </p:txBody>
      </p:sp>
      <p:sp>
        <p:nvSpPr>
          <p:cNvPr id="3" name="Rectangle 2">
            <a:extLst>
              <a:ext uri="{FF2B5EF4-FFF2-40B4-BE49-F238E27FC236}">
                <a16:creationId xmlns:a16="http://schemas.microsoft.com/office/drawing/2014/main" id="{08942C75-33CC-C508-3B49-638FC02C48FF}"/>
              </a:ext>
            </a:extLst>
          </p:cNvPr>
          <p:cNvSpPr/>
          <p:nvPr/>
        </p:nvSpPr>
        <p:spPr>
          <a:xfrm>
            <a:off x="357050" y="890103"/>
            <a:ext cx="7629137" cy="1832316"/>
          </a:xfrm>
          <a:prstGeom prst="rect">
            <a:avLst/>
          </a:prstGeom>
          <a:solidFill>
            <a:srgbClr val="DAE1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B134BFD-C1C2-5DD9-8B99-D430E258FD51}"/>
              </a:ext>
            </a:extLst>
          </p:cNvPr>
          <p:cNvSpPr txBox="1"/>
          <p:nvPr/>
        </p:nvSpPr>
        <p:spPr>
          <a:xfrm>
            <a:off x="531224" y="992777"/>
            <a:ext cx="4815839" cy="1477328"/>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Write a brief introduction to the Tech Expo, highlighting its role as a premier event for showcasing technological advancements and fostering industry networking.</a:t>
            </a:r>
          </a:p>
        </p:txBody>
      </p:sp>
      <p:sp>
        <p:nvSpPr>
          <p:cNvPr id="6" name="TextBox 5">
            <a:extLst>
              <a:ext uri="{FF2B5EF4-FFF2-40B4-BE49-F238E27FC236}">
                <a16:creationId xmlns:a16="http://schemas.microsoft.com/office/drawing/2014/main" id="{36922B73-691B-498D-2BA2-3B64C77C51A5}"/>
              </a:ext>
            </a:extLst>
          </p:cNvPr>
          <p:cNvSpPr txBox="1"/>
          <p:nvPr/>
        </p:nvSpPr>
        <p:spPr>
          <a:xfrm>
            <a:off x="3444133" y="5989850"/>
            <a:ext cx="4524102" cy="461665"/>
          </a:xfrm>
          <a:prstGeom prst="rect">
            <a:avLst/>
          </a:prstGeom>
          <a:noFill/>
        </p:spPr>
        <p:txBody>
          <a:bodyPr wrap="square" rtlCol="0">
            <a:spAutoFit/>
          </a:bodyPr>
          <a:lstStyle/>
          <a:p>
            <a:pPr algn="r"/>
            <a:r>
              <a:rPr lang="en-US" sz="1200" i="1" dirty="0">
                <a:solidFill>
                  <a:schemeClr val="tx1">
                    <a:lumMod val="65000"/>
                    <a:lumOff val="35000"/>
                  </a:schemeClr>
                </a:solidFill>
                <a:latin typeface="Century Gothic" panose="020B0502020202020204" pitchFamily="34" charset="0"/>
              </a:rPr>
              <a:t>Build a flowchart that aligns with the hierarchy of your event structure or cycle, illustrating the event’s lifecycle.</a:t>
            </a:r>
          </a:p>
        </p:txBody>
      </p:sp>
      <p:pic>
        <p:nvPicPr>
          <p:cNvPr id="7" name="Graphic 6" descr="A ring of radial lines">
            <a:extLst>
              <a:ext uri="{FF2B5EF4-FFF2-40B4-BE49-F238E27FC236}">
                <a16:creationId xmlns:a16="http://schemas.microsoft.com/office/drawing/2014/main" id="{BCFD43CF-CE97-AA2A-0804-E47C8501ADB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6130" y="4012402"/>
            <a:ext cx="3433354" cy="3433354"/>
          </a:xfrm>
          <a:prstGeom prst="rect">
            <a:avLst/>
          </a:prstGeom>
        </p:spPr>
      </p:pic>
    </p:spTree>
    <p:extLst>
      <p:ext uri="{BB962C8B-B14F-4D97-AF65-F5344CB8AC3E}">
        <p14:creationId xmlns:p14="http://schemas.microsoft.com/office/powerpoint/2010/main" val="2533281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2. OBJECTIVES AND GOALS</a:t>
            </a:r>
            <a:endParaRPr lang="en-US" sz="1600" dirty="0">
              <a:solidFill>
                <a:schemeClr val="tx1">
                  <a:lumMod val="65000"/>
                  <a:lumOff val="35000"/>
                </a:schemeClr>
              </a:solidFill>
              <a:latin typeface="Century Gothic" panose="020B0502020202020204" pitchFamily="34" charset="0"/>
            </a:endParaRPr>
          </a:p>
        </p:txBody>
      </p:sp>
      <p:sp>
        <p:nvSpPr>
          <p:cNvPr id="21" name="TextBox 20">
            <a:extLst>
              <a:ext uri="{FF2B5EF4-FFF2-40B4-BE49-F238E27FC236}">
                <a16:creationId xmlns:a16="http://schemas.microsoft.com/office/drawing/2014/main" id="{63B99BDF-ADA0-6D9E-C107-E6A8242A8D9D}"/>
              </a:ext>
            </a:extLst>
          </p:cNvPr>
          <p:cNvSpPr txBox="1"/>
          <p:nvPr/>
        </p:nvSpPr>
        <p:spPr>
          <a:xfrm>
            <a:off x="5893526" y="3330936"/>
            <a:ext cx="4537166"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GOAL 3: Description</a:t>
            </a:r>
          </a:p>
        </p:txBody>
      </p:sp>
      <p:pic>
        <p:nvPicPr>
          <p:cNvPr id="2" name="Graphic 1" descr="A ring of radial lines">
            <a:extLst>
              <a:ext uri="{FF2B5EF4-FFF2-40B4-BE49-F238E27FC236}">
                <a16:creationId xmlns:a16="http://schemas.microsoft.com/office/drawing/2014/main" id="{1C815348-034D-C109-EDAB-5A97BEAC774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6130" y="4012402"/>
            <a:ext cx="3433354" cy="3433354"/>
          </a:xfrm>
          <a:prstGeom prst="rect">
            <a:avLst/>
          </a:prstGeom>
        </p:spPr>
      </p:pic>
      <p:pic>
        <p:nvPicPr>
          <p:cNvPr id="8" name="Graphic 7" descr="Pin with solid fill">
            <a:extLst>
              <a:ext uri="{FF2B5EF4-FFF2-40B4-BE49-F238E27FC236}">
                <a16:creationId xmlns:a16="http://schemas.microsoft.com/office/drawing/2014/main" id="{0F01DC3F-6058-61A0-5488-2706D27F822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47110" y="969131"/>
            <a:ext cx="914400" cy="914400"/>
          </a:xfrm>
          <a:prstGeom prst="rect">
            <a:avLst/>
          </a:prstGeom>
        </p:spPr>
      </p:pic>
      <p:graphicFrame>
        <p:nvGraphicFramePr>
          <p:cNvPr id="9" name="Table 8">
            <a:extLst>
              <a:ext uri="{FF2B5EF4-FFF2-40B4-BE49-F238E27FC236}">
                <a16:creationId xmlns:a16="http://schemas.microsoft.com/office/drawing/2014/main" id="{5E7F3A98-1C45-BE3E-5CD2-AE9FC27C588D}"/>
              </a:ext>
            </a:extLst>
          </p:cNvPr>
          <p:cNvGraphicFramePr>
            <a:graphicFrameLocks noGrp="1"/>
          </p:cNvGraphicFramePr>
          <p:nvPr>
            <p:extLst>
              <p:ext uri="{D42A27DB-BD31-4B8C-83A1-F6EECF244321}">
                <p14:modId xmlns:p14="http://schemas.microsoft.com/office/powerpoint/2010/main" val="779519140"/>
              </p:ext>
            </p:extLst>
          </p:nvPr>
        </p:nvGraphicFramePr>
        <p:xfrm>
          <a:off x="3570513" y="1105987"/>
          <a:ext cx="7863841" cy="5529944"/>
        </p:xfrm>
        <a:graphic>
          <a:graphicData uri="http://schemas.openxmlformats.org/drawingml/2006/table">
            <a:tbl>
              <a:tblPr firstRow="1" bandRow="1">
                <a:tableStyleId>{5C22544A-7EE6-4342-B048-85BDC9FD1C3A}</a:tableStyleId>
              </a:tblPr>
              <a:tblGrid>
                <a:gridCol w="2261907">
                  <a:extLst>
                    <a:ext uri="{9D8B030D-6E8A-4147-A177-3AD203B41FA5}">
                      <a16:colId xmlns:a16="http://schemas.microsoft.com/office/drawing/2014/main" val="301294402"/>
                    </a:ext>
                  </a:extLst>
                </a:gridCol>
                <a:gridCol w="5601934">
                  <a:extLst>
                    <a:ext uri="{9D8B030D-6E8A-4147-A177-3AD203B41FA5}">
                      <a16:colId xmlns:a16="http://schemas.microsoft.com/office/drawing/2014/main" val="393996563"/>
                    </a:ext>
                  </a:extLst>
                </a:gridCol>
              </a:tblGrid>
              <a:tr h="1382486">
                <a:tc>
                  <a:txBody>
                    <a:bodyPr/>
                    <a:lstStyle/>
                    <a:p>
                      <a:r>
                        <a:rPr lang="en-US" sz="1400" b="0" dirty="0">
                          <a:solidFill>
                            <a:schemeClr val="tx1">
                              <a:lumMod val="65000"/>
                              <a:lumOff val="35000"/>
                            </a:schemeClr>
                          </a:solidFill>
                          <a:latin typeface="Century Gothic" panose="020B0502020202020204" pitchFamily="34" charset="0"/>
                        </a:rPr>
                        <a:t>GOAL 1</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tc>
                  <a:txBody>
                    <a:bodyPr/>
                    <a:lstStyle/>
                    <a:p>
                      <a:r>
                        <a:rPr lang="en-US" sz="1400" b="0" dirty="0">
                          <a:solidFill>
                            <a:schemeClr val="tx1">
                              <a:lumMod val="65000"/>
                              <a:lumOff val="35000"/>
                            </a:schemeClr>
                          </a:solidFill>
                          <a:latin typeface="Century Gothic" panose="020B0502020202020204" pitchFamily="34" charset="0"/>
                        </a:rPr>
                        <a:t>Connecting innovators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extLst>
                  <a:ext uri="{0D108BD9-81ED-4DB2-BD59-A6C34878D82A}">
                    <a16:rowId xmlns:a16="http://schemas.microsoft.com/office/drawing/2014/main" val="1478264975"/>
                  </a:ext>
                </a:extLst>
              </a:tr>
              <a:tr h="1382486">
                <a:tc>
                  <a:txBody>
                    <a:bodyPr/>
                    <a:lstStyle/>
                    <a:p>
                      <a:r>
                        <a:rPr lang="en-US" sz="1400" b="0" dirty="0">
                          <a:solidFill>
                            <a:schemeClr val="tx1">
                              <a:lumMod val="65000"/>
                              <a:lumOff val="35000"/>
                            </a:schemeClr>
                          </a:solidFill>
                          <a:latin typeface="Century Gothic" panose="020B0502020202020204" pitchFamily="34" charset="0"/>
                        </a:rPr>
                        <a:t>GOAL 2</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tc>
                  <a:txBody>
                    <a:bodyPr/>
                    <a:lstStyle/>
                    <a:p>
                      <a:r>
                        <a:rPr lang="en-US" sz="1400" b="0" dirty="0">
                          <a:solidFill>
                            <a:schemeClr val="tx1">
                              <a:lumMod val="65000"/>
                              <a:lumOff val="35000"/>
                            </a:schemeClr>
                          </a:solidFill>
                          <a:latin typeface="Century Gothic" panose="020B0502020202020204" pitchFamily="34" charset="0"/>
                        </a:rPr>
                        <a:t>Launching new products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extLst>
                  <a:ext uri="{0D108BD9-81ED-4DB2-BD59-A6C34878D82A}">
                    <a16:rowId xmlns:a16="http://schemas.microsoft.com/office/drawing/2014/main" val="2505878380"/>
                  </a:ext>
                </a:extLst>
              </a:tr>
              <a:tr h="1382486">
                <a:tc>
                  <a:txBody>
                    <a:bodyPr/>
                    <a:lstStyle/>
                    <a:p>
                      <a:r>
                        <a:rPr lang="en-US" sz="1400" b="0" dirty="0">
                          <a:solidFill>
                            <a:schemeClr val="tx1">
                              <a:lumMod val="65000"/>
                              <a:lumOff val="35000"/>
                            </a:schemeClr>
                          </a:solidFill>
                          <a:latin typeface="Century Gothic" panose="020B0502020202020204" pitchFamily="34" charset="0"/>
                        </a:rPr>
                        <a:t>GOAL 3</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tc>
                  <a:txBody>
                    <a:bodyPr/>
                    <a:lstStyle/>
                    <a:p>
                      <a:r>
                        <a:rPr lang="en-US" sz="1400" b="0" dirty="0">
                          <a:solidFill>
                            <a:schemeClr val="tx1">
                              <a:lumMod val="65000"/>
                              <a:lumOff val="35000"/>
                            </a:schemeClr>
                          </a:solidFill>
                          <a:latin typeface="Century Gothic" panose="020B0502020202020204" pitchFamily="34" charset="0"/>
                        </a:rPr>
                        <a:t>Facilitating industry discussions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extLst>
                  <a:ext uri="{0D108BD9-81ED-4DB2-BD59-A6C34878D82A}">
                    <a16:rowId xmlns:a16="http://schemas.microsoft.com/office/drawing/2014/main" val="3234413496"/>
                  </a:ext>
                </a:extLst>
              </a:tr>
              <a:tr h="1382486">
                <a:tc>
                  <a:txBody>
                    <a:bodyPr/>
                    <a:lstStyle/>
                    <a:p>
                      <a:r>
                        <a:rPr lang="en-US" sz="1400" b="0" dirty="0">
                          <a:solidFill>
                            <a:schemeClr val="tx1">
                              <a:lumMod val="65000"/>
                              <a:lumOff val="35000"/>
                            </a:schemeClr>
                          </a:solidFill>
                          <a:latin typeface="Century Gothic" panose="020B0502020202020204" pitchFamily="34" charset="0"/>
                        </a:rPr>
                        <a:t>GOAL 4</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tc>
                  <a:txBody>
                    <a:bodyPr/>
                    <a:lstStyle/>
                    <a:p>
                      <a:r>
                        <a:rPr lang="en-US" sz="1400" b="0" dirty="0">
                          <a:solidFill>
                            <a:schemeClr val="tx1">
                              <a:lumMod val="65000"/>
                              <a:lumOff val="35000"/>
                            </a:schemeClr>
                          </a:solidFill>
                          <a:latin typeface="Century Gothic" panose="020B0502020202020204" pitchFamily="34" charset="0"/>
                        </a:rPr>
                        <a:t>Identifying future tech trends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extLst>
                  <a:ext uri="{0D108BD9-81ED-4DB2-BD59-A6C34878D82A}">
                    <a16:rowId xmlns:a16="http://schemas.microsoft.com/office/drawing/2014/main" val="861490572"/>
                  </a:ext>
                </a:extLst>
              </a:tr>
            </a:tbl>
          </a:graphicData>
        </a:graphic>
      </p:graphicFrame>
      <p:pic>
        <p:nvPicPr>
          <p:cNvPr id="11" name="Graphic 10" descr="Pin with solid fill">
            <a:extLst>
              <a:ext uri="{FF2B5EF4-FFF2-40B4-BE49-F238E27FC236}">
                <a16:creationId xmlns:a16="http://schemas.microsoft.com/office/drawing/2014/main" id="{602E9D3D-6EA6-D0D7-303F-1BBC1E27EEB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18954" y="2490766"/>
            <a:ext cx="914400" cy="914400"/>
          </a:xfrm>
          <a:prstGeom prst="rect">
            <a:avLst/>
          </a:prstGeom>
        </p:spPr>
      </p:pic>
      <p:pic>
        <p:nvPicPr>
          <p:cNvPr id="13" name="Graphic 12" descr="Pin with solid fill">
            <a:extLst>
              <a:ext uri="{FF2B5EF4-FFF2-40B4-BE49-F238E27FC236}">
                <a16:creationId xmlns:a16="http://schemas.microsoft.com/office/drawing/2014/main" id="{22C4477D-464F-00B7-BE0C-9C1B7723C87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18954" y="3870959"/>
            <a:ext cx="914400" cy="914400"/>
          </a:xfrm>
          <a:prstGeom prst="rect">
            <a:avLst/>
          </a:prstGeom>
        </p:spPr>
      </p:pic>
      <p:pic>
        <p:nvPicPr>
          <p:cNvPr id="14" name="Graphic 13" descr="Pin with solid fill">
            <a:extLst>
              <a:ext uri="{FF2B5EF4-FFF2-40B4-BE49-F238E27FC236}">
                <a16:creationId xmlns:a16="http://schemas.microsoft.com/office/drawing/2014/main" id="{6B2177A5-4818-837C-8211-E0CB7B6B67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87534" y="5392595"/>
            <a:ext cx="914400" cy="914400"/>
          </a:xfrm>
          <a:prstGeom prst="rect">
            <a:avLst/>
          </a:prstGeom>
        </p:spPr>
      </p:pic>
    </p:spTree>
    <p:extLst>
      <p:ext uri="{BB962C8B-B14F-4D97-AF65-F5344CB8AC3E}">
        <p14:creationId xmlns:p14="http://schemas.microsoft.com/office/powerpoint/2010/main" val="30437653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3. AGENDA / ITINERARY</a:t>
            </a:r>
            <a:endParaRPr lang="en-US" sz="1600" dirty="0">
              <a:solidFill>
                <a:schemeClr val="tx1">
                  <a:lumMod val="65000"/>
                  <a:lumOff val="35000"/>
                </a:schemeClr>
              </a:solidFill>
              <a:latin typeface="Century Gothic" panose="020B0502020202020204" pitchFamily="34" charset="0"/>
            </a:endParaRPr>
          </a:p>
        </p:txBody>
      </p:sp>
      <p:graphicFrame>
        <p:nvGraphicFramePr>
          <p:cNvPr id="2" name="Table 2">
            <a:extLst>
              <a:ext uri="{FF2B5EF4-FFF2-40B4-BE49-F238E27FC236}">
                <a16:creationId xmlns:a16="http://schemas.microsoft.com/office/drawing/2014/main" id="{0F4960FC-D0B3-29F5-227E-9DD04A0BAB09}"/>
              </a:ext>
            </a:extLst>
          </p:cNvPr>
          <p:cNvGraphicFramePr>
            <a:graphicFrameLocks noGrp="1"/>
          </p:cNvGraphicFramePr>
          <p:nvPr>
            <p:extLst>
              <p:ext uri="{D42A27DB-BD31-4B8C-83A1-F6EECF244321}">
                <p14:modId xmlns:p14="http://schemas.microsoft.com/office/powerpoint/2010/main" val="4078022631"/>
              </p:ext>
            </p:extLst>
          </p:nvPr>
        </p:nvGraphicFramePr>
        <p:xfrm>
          <a:off x="242801" y="803419"/>
          <a:ext cx="11529256" cy="4957800"/>
        </p:xfrm>
        <a:graphic>
          <a:graphicData uri="http://schemas.openxmlformats.org/drawingml/2006/table">
            <a:tbl>
              <a:tblPr firstRow="1" bandRow="1">
                <a:tableStyleId>{5C22544A-7EE6-4342-B048-85BDC9FD1C3A}</a:tableStyleId>
              </a:tblPr>
              <a:tblGrid>
                <a:gridCol w="3499444">
                  <a:extLst>
                    <a:ext uri="{9D8B030D-6E8A-4147-A177-3AD203B41FA5}">
                      <a16:colId xmlns:a16="http://schemas.microsoft.com/office/drawing/2014/main" val="602210714"/>
                    </a:ext>
                  </a:extLst>
                </a:gridCol>
                <a:gridCol w="1376678">
                  <a:extLst>
                    <a:ext uri="{9D8B030D-6E8A-4147-A177-3AD203B41FA5}">
                      <a16:colId xmlns:a16="http://schemas.microsoft.com/office/drawing/2014/main" val="745651107"/>
                    </a:ext>
                  </a:extLst>
                </a:gridCol>
                <a:gridCol w="1376678">
                  <a:extLst>
                    <a:ext uri="{9D8B030D-6E8A-4147-A177-3AD203B41FA5}">
                      <a16:colId xmlns:a16="http://schemas.microsoft.com/office/drawing/2014/main" val="3203644497"/>
                    </a:ext>
                  </a:extLst>
                </a:gridCol>
                <a:gridCol w="1319114">
                  <a:extLst>
                    <a:ext uri="{9D8B030D-6E8A-4147-A177-3AD203B41FA5}">
                      <a16:colId xmlns:a16="http://schemas.microsoft.com/office/drawing/2014/main" val="3839570682"/>
                    </a:ext>
                  </a:extLst>
                </a:gridCol>
                <a:gridCol w="1319114">
                  <a:extLst>
                    <a:ext uri="{9D8B030D-6E8A-4147-A177-3AD203B41FA5}">
                      <a16:colId xmlns:a16="http://schemas.microsoft.com/office/drawing/2014/main" val="436924813"/>
                    </a:ext>
                  </a:extLst>
                </a:gridCol>
                <a:gridCol w="1319114">
                  <a:extLst>
                    <a:ext uri="{9D8B030D-6E8A-4147-A177-3AD203B41FA5}">
                      <a16:colId xmlns:a16="http://schemas.microsoft.com/office/drawing/2014/main" val="3893106002"/>
                    </a:ext>
                  </a:extLst>
                </a:gridCol>
                <a:gridCol w="1319114">
                  <a:extLst>
                    <a:ext uri="{9D8B030D-6E8A-4147-A177-3AD203B41FA5}">
                      <a16:colId xmlns:a16="http://schemas.microsoft.com/office/drawing/2014/main" val="1896848035"/>
                    </a:ext>
                  </a:extLst>
                </a:gridCol>
              </a:tblGrid>
              <a:tr h="243926">
                <a:tc>
                  <a:txBody>
                    <a:bodyPr/>
                    <a:lstStyle/>
                    <a:p>
                      <a:pPr>
                        <a:lnSpc>
                          <a:spcPct val="100000"/>
                        </a:lnSpc>
                      </a:pPr>
                      <a:r>
                        <a:rPr lang="en-US" sz="900" dirty="0">
                          <a:solidFill>
                            <a:schemeClr val="tx1"/>
                          </a:solidFill>
                          <a:latin typeface="Century Gothic" panose="020B0502020202020204" pitchFamily="34" charset="0"/>
                        </a:rPr>
                        <a:t>TASKS</a:t>
                      </a:r>
                      <a:endParaRPr lang="en-US" sz="800" dirty="0">
                        <a:solidFill>
                          <a:schemeClr val="tx1"/>
                        </a:solidFill>
                        <a:latin typeface="Century Gothic" panose="020B0502020202020204"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DCF4F2"/>
                    </a:solidFill>
                  </a:tcPr>
                </a:tc>
                <a:tc>
                  <a:txBody>
                    <a:bodyPr/>
                    <a:lstStyle/>
                    <a:p>
                      <a:pPr algn="ctr">
                        <a:lnSpc>
                          <a:spcPct val="100000"/>
                        </a:lnSpc>
                      </a:pPr>
                      <a:r>
                        <a:rPr lang="en-US" sz="1200" b="0" dirty="0">
                          <a:solidFill>
                            <a:schemeClr val="tx1"/>
                          </a:solidFill>
                          <a:latin typeface="Century Gothic" panose="020B0502020202020204" pitchFamily="34" charset="0"/>
                        </a:rPr>
                        <a:t>DAY 1</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Century Gothic" panose="020B0502020202020204" pitchFamily="34" charset="0"/>
                        </a:rPr>
                        <a:t>DAY 2</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algn="ctr">
                        <a:lnSpc>
                          <a:spcPct val="100000"/>
                        </a:lnSpc>
                      </a:pPr>
                      <a:r>
                        <a:rPr lang="en-US" sz="1200" b="0" dirty="0">
                          <a:solidFill>
                            <a:schemeClr val="tx1"/>
                          </a:solidFill>
                          <a:latin typeface="Century Gothic" panose="020B0502020202020204" pitchFamily="34" charset="0"/>
                        </a:rPr>
                        <a:t>DAY 3</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Century Gothic" panose="020B0502020202020204" pitchFamily="34" charset="0"/>
                        </a:rPr>
                        <a:t>DAY 4</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algn="ctr">
                        <a:lnSpc>
                          <a:spcPct val="100000"/>
                        </a:lnSpc>
                      </a:pPr>
                      <a:r>
                        <a:rPr lang="en-US" sz="1200" b="0" dirty="0">
                          <a:solidFill>
                            <a:schemeClr val="tx1"/>
                          </a:solidFill>
                          <a:latin typeface="Century Gothic" panose="020B0502020202020204" pitchFamily="34" charset="0"/>
                        </a:rPr>
                        <a:t>DAY 5</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Century Gothic" panose="020B0502020202020204" pitchFamily="34" charset="0"/>
                        </a:rPr>
                        <a:t>DAY 6</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extLst>
                  <a:ext uri="{0D108BD9-81ED-4DB2-BD59-A6C34878D82A}">
                    <a16:rowId xmlns:a16="http://schemas.microsoft.com/office/drawing/2014/main" val="350915962"/>
                  </a:ext>
                </a:extLst>
              </a:tr>
              <a:tr h="468348">
                <a:tc>
                  <a:txBody>
                    <a:bodyPr/>
                    <a:lstStyle/>
                    <a:p>
                      <a:pPr>
                        <a:lnSpc>
                          <a:spcPct val="100000"/>
                        </a:lnSpc>
                      </a:pPr>
                      <a:r>
                        <a:rPr lang="en-US" sz="1000" b="0" dirty="0">
                          <a:solidFill>
                            <a:schemeClr val="tx1"/>
                          </a:solidFill>
                          <a:latin typeface="Century Gothic" panose="020B0502020202020204" pitchFamily="34" charset="0"/>
                        </a:rPr>
                        <a:t>Keynote Address</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2965858687"/>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solidFill>
                            <a:schemeClr val="tx1"/>
                          </a:solidFill>
                          <a:latin typeface="Century Gothic" panose="020B0502020202020204" pitchFamily="34" charset="0"/>
                        </a:rPr>
                        <a:t>New Product Launches</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4200816345"/>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Industry Roundtables and Discussions</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992502013"/>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Future Tech Trends</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699537522"/>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5</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3119141191"/>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6</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911561401"/>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7</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4294209273"/>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8</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2390668724"/>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9</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1699392616"/>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10</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1634152558"/>
                  </a:ext>
                </a:extLst>
              </a:tr>
            </a:tbl>
          </a:graphicData>
        </a:graphic>
      </p:graphicFrame>
      <p:sp>
        <p:nvSpPr>
          <p:cNvPr id="4" name="Rectangle 3">
            <a:extLst>
              <a:ext uri="{FF2B5EF4-FFF2-40B4-BE49-F238E27FC236}">
                <a16:creationId xmlns:a16="http://schemas.microsoft.com/office/drawing/2014/main" id="{F3BDBB21-04DE-351F-D748-F4DF94CC8C0F}"/>
              </a:ext>
            </a:extLst>
          </p:cNvPr>
          <p:cNvSpPr/>
          <p:nvPr/>
        </p:nvSpPr>
        <p:spPr>
          <a:xfrm>
            <a:off x="3740326" y="1127895"/>
            <a:ext cx="1393002" cy="365760"/>
          </a:xfrm>
          <a:prstGeom prst="rect">
            <a:avLst/>
          </a:prstGeom>
          <a:solidFill>
            <a:srgbClr val="00B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9 AM–12 PM</a:t>
            </a:r>
          </a:p>
        </p:txBody>
      </p:sp>
      <p:sp>
        <p:nvSpPr>
          <p:cNvPr id="8" name="Rectangle 7">
            <a:extLst>
              <a:ext uri="{FF2B5EF4-FFF2-40B4-BE49-F238E27FC236}">
                <a16:creationId xmlns:a16="http://schemas.microsoft.com/office/drawing/2014/main" id="{F4BE67A9-B90E-E581-25B3-85F4C3A4A04F}"/>
              </a:ext>
            </a:extLst>
          </p:cNvPr>
          <p:cNvSpPr/>
          <p:nvPr/>
        </p:nvSpPr>
        <p:spPr>
          <a:xfrm>
            <a:off x="3740327" y="1595868"/>
            <a:ext cx="1393002" cy="36576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12 PM–4 PM</a:t>
            </a:r>
          </a:p>
        </p:txBody>
      </p:sp>
      <p:sp>
        <p:nvSpPr>
          <p:cNvPr id="29" name="Rectangle 28">
            <a:extLst>
              <a:ext uri="{FF2B5EF4-FFF2-40B4-BE49-F238E27FC236}">
                <a16:creationId xmlns:a16="http://schemas.microsoft.com/office/drawing/2014/main" id="{ECCD9DDB-B920-211D-AB88-2F9A1EA430ED}"/>
              </a:ext>
            </a:extLst>
          </p:cNvPr>
          <p:cNvSpPr/>
          <p:nvPr/>
        </p:nvSpPr>
        <p:spPr>
          <a:xfrm>
            <a:off x="6533645" y="2512156"/>
            <a:ext cx="1243110" cy="365760"/>
          </a:xfrm>
          <a:prstGeom prst="rect">
            <a:avLst/>
          </a:prstGeom>
          <a:solidFill>
            <a:srgbClr val="FFC0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2 PM–4 PM </a:t>
            </a:r>
          </a:p>
        </p:txBody>
      </p:sp>
      <p:sp>
        <p:nvSpPr>
          <p:cNvPr id="31" name="Rectangle 30">
            <a:extLst>
              <a:ext uri="{FF2B5EF4-FFF2-40B4-BE49-F238E27FC236}">
                <a16:creationId xmlns:a16="http://schemas.microsoft.com/office/drawing/2014/main" id="{B5BF10B9-2BC2-7F24-33BA-FF373466D512}"/>
              </a:ext>
            </a:extLst>
          </p:cNvPr>
          <p:cNvSpPr/>
          <p:nvPr/>
        </p:nvSpPr>
        <p:spPr>
          <a:xfrm>
            <a:off x="5134150" y="2067009"/>
            <a:ext cx="2642604" cy="365760"/>
          </a:xfrm>
          <a:prstGeom prst="rect">
            <a:avLst/>
          </a:prstGeom>
          <a:solidFill>
            <a:srgbClr val="39BD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9 AM–4 PM</a:t>
            </a:r>
          </a:p>
        </p:txBody>
      </p:sp>
      <p:sp>
        <p:nvSpPr>
          <p:cNvPr id="32" name="Rectangle 31">
            <a:extLst>
              <a:ext uri="{FF2B5EF4-FFF2-40B4-BE49-F238E27FC236}">
                <a16:creationId xmlns:a16="http://schemas.microsoft.com/office/drawing/2014/main" id="{D617C0C9-48C9-2CCB-87E2-4853FCADC184}"/>
              </a:ext>
            </a:extLst>
          </p:cNvPr>
          <p:cNvSpPr/>
          <p:nvPr/>
        </p:nvSpPr>
        <p:spPr>
          <a:xfrm>
            <a:off x="899612" y="6081927"/>
            <a:ext cx="274320" cy="228600"/>
          </a:xfrm>
          <a:prstGeom prst="rect">
            <a:avLst/>
          </a:prstGeom>
          <a:solidFill>
            <a:srgbClr val="00B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3" name="Rectangle 32">
            <a:extLst>
              <a:ext uri="{FF2B5EF4-FFF2-40B4-BE49-F238E27FC236}">
                <a16:creationId xmlns:a16="http://schemas.microsoft.com/office/drawing/2014/main" id="{2871EF3A-3B2D-4526-5583-F72634D2738C}"/>
              </a:ext>
            </a:extLst>
          </p:cNvPr>
          <p:cNvSpPr/>
          <p:nvPr/>
        </p:nvSpPr>
        <p:spPr>
          <a:xfrm>
            <a:off x="899612" y="6407535"/>
            <a:ext cx="274320" cy="2286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4" name="Rectangle 33">
            <a:extLst>
              <a:ext uri="{FF2B5EF4-FFF2-40B4-BE49-F238E27FC236}">
                <a16:creationId xmlns:a16="http://schemas.microsoft.com/office/drawing/2014/main" id="{A39ED2F5-7E48-B82A-6800-950451D35368}"/>
              </a:ext>
            </a:extLst>
          </p:cNvPr>
          <p:cNvSpPr/>
          <p:nvPr/>
        </p:nvSpPr>
        <p:spPr>
          <a:xfrm>
            <a:off x="3374783" y="6081927"/>
            <a:ext cx="274320" cy="228600"/>
          </a:xfrm>
          <a:prstGeom prst="rect">
            <a:avLst/>
          </a:prstGeom>
          <a:solidFill>
            <a:srgbClr val="39BD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5" name="Rectangle 34">
            <a:extLst>
              <a:ext uri="{FF2B5EF4-FFF2-40B4-BE49-F238E27FC236}">
                <a16:creationId xmlns:a16="http://schemas.microsoft.com/office/drawing/2014/main" id="{23573FE5-56F4-5376-EE8A-4780600844D9}"/>
              </a:ext>
            </a:extLst>
          </p:cNvPr>
          <p:cNvSpPr/>
          <p:nvPr/>
        </p:nvSpPr>
        <p:spPr>
          <a:xfrm>
            <a:off x="3374783" y="6407535"/>
            <a:ext cx="274320" cy="228600"/>
          </a:xfrm>
          <a:prstGeom prst="rect">
            <a:avLst/>
          </a:prstGeom>
          <a:solidFill>
            <a:srgbClr val="FFC0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6" name="Rectangle 35">
            <a:extLst>
              <a:ext uri="{FF2B5EF4-FFF2-40B4-BE49-F238E27FC236}">
                <a16:creationId xmlns:a16="http://schemas.microsoft.com/office/drawing/2014/main" id="{4144EDE3-F244-B45A-31C7-9AAA03C6492C}"/>
              </a:ext>
            </a:extLst>
          </p:cNvPr>
          <p:cNvSpPr/>
          <p:nvPr/>
        </p:nvSpPr>
        <p:spPr>
          <a:xfrm>
            <a:off x="5849954" y="6081927"/>
            <a:ext cx="274320" cy="2286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7" name="Rectangle 36">
            <a:extLst>
              <a:ext uri="{FF2B5EF4-FFF2-40B4-BE49-F238E27FC236}">
                <a16:creationId xmlns:a16="http://schemas.microsoft.com/office/drawing/2014/main" id="{FAADD59A-A77E-8179-AA71-613931A715EE}"/>
              </a:ext>
            </a:extLst>
          </p:cNvPr>
          <p:cNvSpPr/>
          <p:nvPr/>
        </p:nvSpPr>
        <p:spPr>
          <a:xfrm>
            <a:off x="5849954" y="6407535"/>
            <a:ext cx="274320" cy="228600"/>
          </a:xfrm>
          <a:prstGeom prst="rect">
            <a:avLst/>
          </a:prstGeom>
          <a:solidFill>
            <a:srgbClr val="F0A6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8" name="Rectangle 37">
            <a:extLst>
              <a:ext uri="{FF2B5EF4-FFF2-40B4-BE49-F238E27FC236}">
                <a16:creationId xmlns:a16="http://schemas.microsoft.com/office/drawing/2014/main" id="{F2726F33-659E-7B56-EF7A-E13C46C3274D}"/>
              </a:ext>
            </a:extLst>
          </p:cNvPr>
          <p:cNvSpPr/>
          <p:nvPr/>
        </p:nvSpPr>
        <p:spPr>
          <a:xfrm>
            <a:off x="8313551" y="6081927"/>
            <a:ext cx="274320" cy="2286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9" name="Rectangle 38">
            <a:extLst>
              <a:ext uri="{FF2B5EF4-FFF2-40B4-BE49-F238E27FC236}">
                <a16:creationId xmlns:a16="http://schemas.microsoft.com/office/drawing/2014/main" id="{966496C2-F22C-DE31-6731-39FABC1BAAA0}"/>
              </a:ext>
            </a:extLst>
          </p:cNvPr>
          <p:cNvSpPr/>
          <p:nvPr/>
        </p:nvSpPr>
        <p:spPr>
          <a:xfrm>
            <a:off x="8313551" y="6407535"/>
            <a:ext cx="274320" cy="228600"/>
          </a:xfrm>
          <a:prstGeom prst="rect">
            <a:avLst/>
          </a:prstGeom>
          <a:solidFill>
            <a:srgbClr val="F100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40" name="TextBox 39">
            <a:extLst>
              <a:ext uri="{FF2B5EF4-FFF2-40B4-BE49-F238E27FC236}">
                <a16:creationId xmlns:a16="http://schemas.microsoft.com/office/drawing/2014/main" id="{35929DF6-7010-FB31-01A2-13B4A9DFBA61}"/>
              </a:ext>
            </a:extLst>
          </p:cNvPr>
          <p:cNvSpPr txBox="1"/>
          <p:nvPr/>
        </p:nvSpPr>
        <p:spPr>
          <a:xfrm>
            <a:off x="1173931" y="6081927"/>
            <a:ext cx="2194560" cy="246221"/>
          </a:xfrm>
          <a:prstGeom prst="rect">
            <a:avLst/>
          </a:prstGeom>
          <a:noFill/>
        </p:spPr>
        <p:txBody>
          <a:bodyPr wrap="square" rtlCol="0">
            <a:spAutoFit/>
          </a:bodyPr>
          <a:lstStyle/>
          <a:p>
            <a:r>
              <a:rPr lang="en-US" sz="1000" dirty="0">
                <a:latin typeface="Century Gothic" panose="020B0502020202020204" pitchFamily="34" charset="0"/>
              </a:rPr>
              <a:t>Tech Leadership</a:t>
            </a:r>
          </a:p>
        </p:txBody>
      </p:sp>
      <p:sp>
        <p:nvSpPr>
          <p:cNvPr id="41" name="TextBox 40">
            <a:extLst>
              <a:ext uri="{FF2B5EF4-FFF2-40B4-BE49-F238E27FC236}">
                <a16:creationId xmlns:a16="http://schemas.microsoft.com/office/drawing/2014/main" id="{4736269B-E8CF-E655-FB10-341A3443B35A}"/>
              </a:ext>
            </a:extLst>
          </p:cNvPr>
          <p:cNvSpPr txBox="1"/>
          <p:nvPr/>
        </p:nvSpPr>
        <p:spPr>
          <a:xfrm>
            <a:off x="1173931" y="6407535"/>
            <a:ext cx="2194560" cy="246221"/>
          </a:xfrm>
          <a:prstGeom prst="rect">
            <a:avLst/>
          </a:prstGeom>
          <a:noFill/>
        </p:spPr>
        <p:txBody>
          <a:bodyPr wrap="square" rtlCol="0">
            <a:spAutoFit/>
          </a:bodyPr>
          <a:lstStyle/>
          <a:p>
            <a:r>
              <a:rPr lang="en-US" sz="1000" dirty="0">
                <a:latin typeface="Century Gothic" panose="020B0502020202020204" pitchFamily="34" charset="0"/>
              </a:rPr>
              <a:t>Tech Companies A and B</a:t>
            </a:r>
          </a:p>
        </p:txBody>
      </p:sp>
      <p:sp>
        <p:nvSpPr>
          <p:cNvPr id="42" name="TextBox 41">
            <a:extLst>
              <a:ext uri="{FF2B5EF4-FFF2-40B4-BE49-F238E27FC236}">
                <a16:creationId xmlns:a16="http://schemas.microsoft.com/office/drawing/2014/main" id="{F7ECBD19-4C88-D2E2-8320-60D5286D3239}"/>
              </a:ext>
            </a:extLst>
          </p:cNvPr>
          <p:cNvSpPr txBox="1"/>
          <p:nvPr/>
        </p:nvSpPr>
        <p:spPr>
          <a:xfrm>
            <a:off x="3642349" y="6081590"/>
            <a:ext cx="2194560" cy="246221"/>
          </a:xfrm>
          <a:prstGeom prst="rect">
            <a:avLst/>
          </a:prstGeom>
          <a:noFill/>
        </p:spPr>
        <p:txBody>
          <a:bodyPr wrap="square" rtlCol="0">
            <a:spAutoFit/>
          </a:bodyPr>
          <a:lstStyle/>
          <a:p>
            <a:r>
              <a:rPr lang="en-US" sz="1000" dirty="0">
                <a:latin typeface="Century Gothic" panose="020B0502020202020204" pitchFamily="34" charset="0"/>
              </a:rPr>
              <a:t>Industry Professionals</a:t>
            </a:r>
          </a:p>
        </p:txBody>
      </p:sp>
      <p:sp>
        <p:nvSpPr>
          <p:cNvPr id="43" name="TextBox 42">
            <a:extLst>
              <a:ext uri="{FF2B5EF4-FFF2-40B4-BE49-F238E27FC236}">
                <a16:creationId xmlns:a16="http://schemas.microsoft.com/office/drawing/2014/main" id="{0C738DF9-A2DC-857B-70AE-E94BB7853208}"/>
              </a:ext>
            </a:extLst>
          </p:cNvPr>
          <p:cNvSpPr txBox="1"/>
          <p:nvPr/>
        </p:nvSpPr>
        <p:spPr>
          <a:xfrm>
            <a:off x="3642349" y="6407198"/>
            <a:ext cx="2194560" cy="246221"/>
          </a:xfrm>
          <a:prstGeom prst="rect">
            <a:avLst/>
          </a:prstGeom>
          <a:noFill/>
        </p:spPr>
        <p:txBody>
          <a:bodyPr wrap="square" rtlCol="0">
            <a:spAutoFit/>
          </a:bodyPr>
          <a:lstStyle/>
          <a:p>
            <a:r>
              <a:rPr lang="en-US" sz="1000" dirty="0">
                <a:latin typeface="Century Gothic" panose="020B0502020202020204" pitchFamily="34" charset="0"/>
              </a:rPr>
              <a:t>Tech Companies C and D</a:t>
            </a:r>
          </a:p>
        </p:txBody>
      </p:sp>
      <p:sp>
        <p:nvSpPr>
          <p:cNvPr id="44" name="TextBox 43">
            <a:extLst>
              <a:ext uri="{FF2B5EF4-FFF2-40B4-BE49-F238E27FC236}">
                <a16:creationId xmlns:a16="http://schemas.microsoft.com/office/drawing/2014/main" id="{50AB13AB-7DCA-9BFC-BDF5-F973BDE11B95}"/>
              </a:ext>
            </a:extLst>
          </p:cNvPr>
          <p:cNvSpPr txBox="1"/>
          <p:nvPr/>
        </p:nvSpPr>
        <p:spPr>
          <a:xfrm>
            <a:off x="6108859" y="6079852"/>
            <a:ext cx="2194560" cy="246221"/>
          </a:xfrm>
          <a:prstGeom prst="rect">
            <a:avLst/>
          </a:prstGeom>
          <a:noFill/>
        </p:spPr>
        <p:txBody>
          <a:bodyPr wrap="square" rtlCol="0">
            <a:spAutoFit/>
          </a:bodyPr>
          <a:lstStyle/>
          <a:p>
            <a:r>
              <a:rPr lang="en-US" sz="1000" dirty="0">
                <a:latin typeface="Century Gothic" panose="020B0502020202020204" pitchFamily="34" charset="0"/>
              </a:rPr>
              <a:t>Task Owner 5</a:t>
            </a:r>
          </a:p>
        </p:txBody>
      </p:sp>
      <p:sp>
        <p:nvSpPr>
          <p:cNvPr id="45" name="TextBox 44">
            <a:extLst>
              <a:ext uri="{FF2B5EF4-FFF2-40B4-BE49-F238E27FC236}">
                <a16:creationId xmlns:a16="http://schemas.microsoft.com/office/drawing/2014/main" id="{60503DC0-A6BC-7440-3B3D-C105EBF22C90}"/>
              </a:ext>
            </a:extLst>
          </p:cNvPr>
          <p:cNvSpPr txBox="1"/>
          <p:nvPr/>
        </p:nvSpPr>
        <p:spPr>
          <a:xfrm>
            <a:off x="6108859" y="6405460"/>
            <a:ext cx="2194560" cy="246221"/>
          </a:xfrm>
          <a:prstGeom prst="rect">
            <a:avLst/>
          </a:prstGeom>
          <a:noFill/>
        </p:spPr>
        <p:txBody>
          <a:bodyPr wrap="square" rtlCol="0">
            <a:spAutoFit/>
          </a:bodyPr>
          <a:lstStyle/>
          <a:p>
            <a:r>
              <a:rPr lang="en-US" sz="1000" dirty="0">
                <a:latin typeface="Century Gothic" panose="020B0502020202020204" pitchFamily="34" charset="0"/>
              </a:rPr>
              <a:t>Task Owner 6</a:t>
            </a:r>
          </a:p>
        </p:txBody>
      </p:sp>
      <p:sp>
        <p:nvSpPr>
          <p:cNvPr id="46" name="TextBox 45">
            <a:extLst>
              <a:ext uri="{FF2B5EF4-FFF2-40B4-BE49-F238E27FC236}">
                <a16:creationId xmlns:a16="http://schemas.microsoft.com/office/drawing/2014/main" id="{2BFA049E-E58E-4A2E-2EBA-45F776962852}"/>
              </a:ext>
            </a:extLst>
          </p:cNvPr>
          <p:cNvSpPr txBox="1"/>
          <p:nvPr/>
        </p:nvSpPr>
        <p:spPr>
          <a:xfrm>
            <a:off x="8565702" y="6079515"/>
            <a:ext cx="2194560" cy="246221"/>
          </a:xfrm>
          <a:prstGeom prst="rect">
            <a:avLst/>
          </a:prstGeom>
          <a:noFill/>
        </p:spPr>
        <p:txBody>
          <a:bodyPr wrap="square" rtlCol="0">
            <a:spAutoFit/>
          </a:bodyPr>
          <a:lstStyle/>
          <a:p>
            <a:r>
              <a:rPr lang="en-US" sz="1000" dirty="0">
                <a:latin typeface="Century Gothic" panose="020B0502020202020204" pitchFamily="34" charset="0"/>
              </a:rPr>
              <a:t>Task Owner 7</a:t>
            </a:r>
          </a:p>
        </p:txBody>
      </p:sp>
      <p:sp>
        <p:nvSpPr>
          <p:cNvPr id="47" name="TextBox 46">
            <a:extLst>
              <a:ext uri="{FF2B5EF4-FFF2-40B4-BE49-F238E27FC236}">
                <a16:creationId xmlns:a16="http://schemas.microsoft.com/office/drawing/2014/main" id="{9E1870DA-80D0-C2F1-7CB1-C07BFE090DC4}"/>
              </a:ext>
            </a:extLst>
          </p:cNvPr>
          <p:cNvSpPr txBox="1"/>
          <p:nvPr/>
        </p:nvSpPr>
        <p:spPr>
          <a:xfrm>
            <a:off x="8565702" y="6405123"/>
            <a:ext cx="2194560" cy="246221"/>
          </a:xfrm>
          <a:prstGeom prst="rect">
            <a:avLst/>
          </a:prstGeom>
          <a:noFill/>
        </p:spPr>
        <p:txBody>
          <a:bodyPr wrap="square" rtlCol="0">
            <a:spAutoFit/>
          </a:bodyPr>
          <a:lstStyle/>
          <a:p>
            <a:r>
              <a:rPr lang="en-US" sz="1000" dirty="0">
                <a:latin typeface="Century Gothic" panose="020B0502020202020204" pitchFamily="34" charset="0"/>
              </a:rPr>
              <a:t>Task Owner 8</a:t>
            </a:r>
          </a:p>
        </p:txBody>
      </p:sp>
      <p:grpSp>
        <p:nvGrpSpPr>
          <p:cNvPr id="48" name="Group 47">
            <a:extLst>
              <a:ext uri="{FF2B5EF4-FFF2-40B4-BE49-F238E27FC236}">
                <a16:creationId xmlns:a16="http://schemas.microsoft.com/office/drawing/2014/main" id="{8903CB9E-A976-37AB-9CD7-DAA3B90DA0B5}"/>
              </a:ext>
            </a:extLst>
          </p:cNvPr>
          <p:cNvGrpSpPr/>
          <p:nvPr/>
        </p:nvGrpSpPr>
        <p:grpSpPr>
          <a:xfrm>
            <a:off x="5821680" y="238282"/>
            <a:ext cx="548640" cy="5597491"/>
            <a:chOff x="5331873" y="127357"/>
            <a:chExt cx="548640" cy="5597491"/>
          </a:xfrm>
        </p:grpSpPr>
        <p:sp>
          <p:nvSpPr>
            <p:cNvPr id="49" name="Rectangle 48">
              <a:extLst>
                <a:ext uri="{FF2B5EF4-FFF2-40B4-BE49-F238E27FC236}">
                  <a16:creationId xmlns:a16="http://schemas.microsoft.com/office/drawing/2014/main" id="{E3997166-9BAE-8513-F55A-5B58CB9BB981}"/>
                </a:ext>
              </a:extLst>
            </p:cNvPr>
            <p:cNvSpPr/>
            <p:nvPr/>
          </p:nvSpPr>
          <p:spPr>
            <a:xfrm>
              <a:off x="5331873" y="133873"/>
              <a:ext cx="548640" cy="228600"/>
            </a:xfrm>
            <a:prstGeom prst="rect">
              <a:avLst/>
            </a:prstGeom>
            <a:gradFill>
              <a:gsLst>
                <a:gs pos="0">
                  <a:schemeClr val="accent1">
                    <a:lumMod val="5000"/>
                    <a:lumOff val="95000"/>
                  </a:schemeClr>
                </a:gs>
                <a:gs pos="83000">
                  <a:srgbClr val="FFC000"/>
                </a:gs>
                <a:gs pos="100000">
                  <a:srgbClr val="F0A62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dirty="0">
                  <a:solidFill>
                    <a:schemeClr val="tx1"/>
                  </a:solidFill>
                  <a:latin typeface="Century Gothic" panose="020B0502020202020204" pitchFamily="34" charset="0"/>
                </a:rPr>
                <a:t>TODAY</a:t>
              </a:r>
              <a:endParaRPr lang="en-US" sz="900" dirty="0">
                <a:solidFill>
                  <a:schemeClr val="tx1"/>
                </a:solidFill>
                <a:latin typeface="Century Gothic" panose="020B0502020202020204" pitchFamily="34" charset="0"/>
              </a:endParaRPr>
            </a:p>
          </p:txBody>
        </p:sp>
        <p:cxnSp>
          <p:nvCxnSpPr>
            <p:cNvPr id="50" name="Straight Connector 49">
              <a:extLst>
                <a:ext uri="{FF2B5EF4-FFF2-40B4-BE49-F238E27FC236}">
                  <a16:creationId xmlns:a16="http://schemas.microsoft.com/office/drawing/2014/main" id="{A45736EE-B06A-3F11-856A-D8F339DD11BA}"/>
                </a:ext>
              </a:extLst>
            </p:cNvPr>
            <p:cNvCxnSpPr/>
            <p:nvPr/>
          </p:nvCxnSpPr>
          <p:spPr>
            <a:xfrm>
              <a:off x="5331873" y="127357"/>
              <a:ext cx="0" cy="5597491"/>
            </a:xfrm>
            <a:prstGeom prst="line">
              <a:avLst/>
            </a:prstGeom>
            <a:ln w="38100" cap="rnd">
              <a:solidFill>
                <a:srgbClr val="F0A622">
                  <a:alpha val="60000"/>
                </a:srgbClr>
              </a:solidFill>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887931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eople in a classroom">
            <a:extLst>
              <a:ext uri="{FF2B5EF4-FFF2-40B4-BE49-F238E27FC236}">
                <a16:creationId xmlns:a16="http://schemas.microsoft.com/office/drawing/2014/main" id="{CED19365-C196-001A-62F8-78DD1C0E8E5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1596" y="1788558"/>
            <a:ext cx="8218929" cy="4958434"/>
          </a:xfrm>
          <a:prstGeom prst="rect">
            <a:avLst/>
          </a:prstGeom>
        </p:spPr>
      </p:pic>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4. VENUE AND LAYOUT</a:t>
            </a:r>
            <a:endParaRPr lang="en-US" sz="1600" dirty="0">
              <a:solidFill>
                <a:schemeClr val="tx1">
                  <a:lumMod val="65000"/>
                  <a:lumOff val="35000"/>
                </a:schemeClr>
              </a:solidFill>
              <a:latin typeface="Century Gothic" panose="020B0502020202020204" pitchFamily="34" charset="0"/>
            </a:endParaRPr>
          </a:p>
        </p:txBody>
      </p:sp>
      <p:sp>
        <p:nvSpPr>
          <p:cNvPr id="4" name="TextBox 3">
            <a:extLst>
              <a:ext uri="{FF2B5EF4-FFF2-40B4-BE49-F238E27FC236}">
                <a16:creationId xmlns:a16="http://schemas.microsoft.com/office/drawing/2014/main" id="{6A04BA55-891D-AEDD-1E97-921613986F9D}"/>
              </a:ext>
            </a:extLst>
          </p:cNvPr>
          <p:cNvSpPr txBox="1"/>
          <p:nvPr/>
        </p:nvSpPr>
        <p:spPr>
          <a:xfrm>
            <a:off x="313510" y="775063"/>
            <a:ext cx="8595360"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Provide details regarding the Silicon Valley Convention Center, complete with tech demo areas and networking lounges.</a:t>
            </a:r>
          </a:p>
        </p:txBody>
      </p:sp>
      <p:sp>
        <p:nvSpPr>
          <p:cNvPr id="29" name="TextBox 28">
            <a:extLst>
              <a:ext uri="{FF2B5EF4-FFF2-40B4-BE49-F238E27FC236}">
                <a16:creationId xmlns:a16="http://schemas.microsoft.com/office/drawing/2014/main" id="{C9F84310-18B4-6AFE-CB9B-26F70150EFC5}"/>
              </a:ext>
            </a:extLst>
          </p:cNvPr>
          <p:cNvSpPr txBox="1"/>
          <p:nvPr/>
        </p:nvSpPr>
        <p:spPr>
          <a:xfrm>
            <a:off x="8491909" y="2127913"/>
            <a:ext cx="2479063" cy="646331"/>
          </a:xfrm>
          <a:prstGeom prst="rect">
            <a:avLst/>
          </a:prstGeom>
          <a:noFill/>
        </p:spPr>
        <p:txBody>
          <a:bodyPr wrap="square" rtlCol="0">
            <a:spAutoFit/>
          </a:bodyPr>
          <a:lstStyle/>
          <a:p>
            <a:r>
              <a:rPr lang="en-US" sz="1200" i="1" dirty="0">
                <a:solidFill>
                  <a:schemeClr val="tx1">
                    <a:lumMod val="65000"/>
                    <a:lumOff val="35000"/>
                  </a:schemeClr>
                </a:solidFill>
                <a:latin typeface="Century Gothic" panose="020B0502020202020204" pitchFamily="34" charset="0"/>
              </a:rPr>
              <a:t>Replace with images, layouts, and photos related to your event venue and layout.</a:t>
            </a:r>
          </a:p>
        </p:txBody>
      </p:sp>
      <p:sp>
        <p:nvSpPr>
          <p:cNvPr id="11" name="Rectangle 10">
            <a:extLst>
              <a:ext uri="{FF2B5EF4-FFF2-40B4-BE49-F238E27FC236}">
                <a16:creationId xmlns:a16="http://schemas.microsoft.com/office/drawing/2014/main" id="{08F18ABF-32DF-898B-0B04-6E55E1A75D66}"/>
              </a:ext>
            </a:extLst>
          </p:cNvPr>
          <p:cNvSpPr/>
          <p:nvPr/>
        </p:nvSpPr>
        <p:spPr>
          <a:xfrm>
            <a:off x="8481096" y="3072670"/>
            <a:ext cx="3409551" cy="3679720"/>
          </a:xfrm>
          <a:prstGeom prst="rect">
            <a:avLst/>
          </a:prstGeom>
          <a:solidFill>
            <a:schemeClr val="bg1">
              <a:lumMod val="95000"/>
            </a:schemeClr>
          </a:solidFill>
          <a:ln w="38100">
            <a:solidFill>
              <a:srgbClr val="CBD6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 name="Group 18">
            <a:extLst>
              <a:ext uri="{FF2B5EF4-FFF2-40B4-BE49-F238E27FC236}">
                <a16:creationId xmlns:a16="http://schemas.microsoft.com/office/drawing/2014/main" id="{7F24B185-4996-CAF1-0D76-388FB95D9BAB}"/>
              </a:ext>
            </a:extLst>
          </p:cNvPr>
          <p:cNvGrpSpPr/>
          <p:nvPr/>
        </p:nvGrpSpPr>
        <p:grpSpPr>
          <a:xfrm>
            <a:off x="8500618" y="4323278"/>
            <a:ext cx="1299971" cy="368535"/>
            <a:chOff x="9923417" y="634229"/>
            <a:chExt cx="1299971" cy="368535"/>
          </a:xfrm>
        </p:grpSpPr>
        <p:pic>
          <p:nvPicPr>
            <p:cNvPr id="9" name="Graphic 8" descr="Office Chair outline">
              <a:extLst>
                <a:ext uri="{FF2B5EF4-FFF2-40B4-BE49-F238E27FC236}">
                  <a16:creationId xmlns:a16="http://schemas.microsoft.com/office/drawing/2014/main" id="{B19E5E9D-780F-F02F-A51F-98878715D9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23417" y="634229"/>
              <a:ext cx="352697" cy="352697"/>
            </a:xfrm>
            <a:prstGeom prst="rect">
              <a:avLst/>
            </a:prstGeom>
          </p:spPr>
        </p:pic>
        <p:pic>
          <p:nvPicPr>
            <p:cNvPr id="12" name="Graphic 11" descr="Office Chair outline">
              <a:extLst>
                <a:ext uri="{FF2B5EF4-FFF2-40B4-BE49-F238E27FC236}">
                  <a16:creationId xmlns:a16="http://schemas.microsoft.com/office/drawing/2014/main" id="{E757647D-AA6B-C5D2-2CD0-772A353BB6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39175" y="634229"/>
              <a:ext cx="352697" cy="352697"/>
            </a:xfrm>
            <a:prstGeom prst="rect">
              <a:avLst/>
            </a:prstGeom>
          </p:spPr>
        </p:pic>
        <p:pic>
          <p:nvPicPr>
            <p:cNvPr id="13" name="Graphic 12" descr="Office Chair outline">
              <a:extLst>
                <a:ext uri="{FF2B5EF4-FFF2-40B4-BE49-F238E27FC236}">
                  <a16:creationId xmlns:a16="http://schemas.microsoft.com/office/drawing/2014/main" id="{15A3D498-5193-8D4A-872D-E81AB58978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54933" y="650067"/>
              <a:ext cx="352697" cy="352697"/>
            </a:xfrm>
            <a:prstGeom prst="rect">
              <a:avLst/>
            </a:prstGeom>
          </p:spPr>
        </p:pic>
        <p:pic>
          <p:nvPicPr>
            <p:cNvPr id="14" name="Graphic 13" descr="Office Chair outline">
              <a:extLst>
                <a:ext uri="{FF2B5EF4-FFF2-40B4-BE49-F238E27FC236}">
                  <a16:creationId xmlns:a16="http://schemas.microsoft.com/office/drawing/2014/main" id="{AA8BAC6B-1BBD-221D-E6A2-152757309CE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70691" y="650067"/>
              <a:ext cx="352697" cy="352697"/>
            </a:xfrm>
            <a:prstGeom prst="rect">
              <a:avLst/>
            </a:prstGeom>
          </p:spPr>
        </p:pic>
      </p:grpSp>
      <p:grpSp>
        <p:nvGrpSpPr>
          <p:cNvPr id="25" name="Group 24">
            <a:extLst>
              <a:ext uri="{FF2B5EF4-FFF2-40B4-BE49-F238E27FC236}">
                <a16:creationId xmlns:a16="http://schemas.microsoft.com/office/drawing/2014/main" id="{623C65F9-07D1-8C50-3A69-85039F16169B}"/>
              </a:ext>
            </a:extLst>
          </p:cNvPr>
          <p:cNvGrpSpPr/>
          <p:nvPr/>
        </p:nvGrpSpPr>
        <p:grpSpPr>
          <a:xfrm>
            <a:off x="8519087" y="4788231"/>
            <a:ext cx="1299971" cy="368535"/>
            <a:chOff x="9923417" y="634229"/>
            <a:chExt cx="1299971" cy="368535"/>
          </a:xfrm>
        </p:grpSpPr>
        <p:pic>
          <p:nvPicPr>
            <p:cNvPr id="26" name="Graphic 25" descr="Office Chair outline">
              <a:extLst>
                <a:ext uri="{FF2B5EF4-FFF2-40B4-BE49-F238E27FC236}">
                  <a16:creationId xmlns:a16="http://schemas.microsoft.com/office/drawing/2014/main" id="{66CEAE8C-B078-5309-9C0D-7564EFFB01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23417" y="634229"/>
              <a:ext cx="352697" cy="352697"/>
            </a:xfrm>
            <a:prstGeom prst="rect">
              <a:avLst/>
            </a:prstGeom>
          </p:spPr>
        </p:pic>
        <p:pic>
          <p:nvPicPr>
            <p:cNvPr id="27" name="Graphic 26" descr="Office Chair outline">
              <a:extLst>
                <a:ext uri="{FF2B5EF4-FFF2-40B4-BE49-F238E27FC236}">
                  <a16:creationId xmlns:a16="http://schemas.microsoft.com/office/drawing/2014/main" id="{D43C7BCC-C163-C267-665A-06A9EEB939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39175" y="634229"/>
              <a:ext cx="352697" cy="352697"/>
            </a:xfrm>
            <a:prstGeom prst="rect">
              <a:avLst/>
            </a:prstGeom>
          </p:spPr>
        </p:pic>
        <p:pic>
          <p:nvPicPr>
            <p:cNvPr id="28" name="Graphic 27" descr="Office Chair outline">
              <a:extLst>
                <a:ext uri="{FF2B5EF4-FFF2-40B4-BE49-F238E27FC236}">
                  <a16:creationId xmlns:a16="http://schemas.microsoft.com/office/drawing/2014/main" id="{511BDD0D-12F4-577B-086C-65BDAB4216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54933" y="650067"/>
              <a:ext cx="352697" cy="352697"/>
            </a:xfrm>
            <a:prstGeom prst="rect">
              <a:avLst/>
            </a:prstGeom>
          </p:spPr>
        </p:pic>
        <p:pic>
          <p:nvPicPr>
            <p:cNvPr id="30" name="Graphic 29" descr="Office Chair outline">
              <a:extLst>
                <a:ext uri="{FF2B5EF4-FFF2-40B4-BE49-F238E27FC236}">
                  <a16:creationId xmlns:a16="http://schemas.microsoft.com/office/drawing/2014/main" id="{BBA59C96-EC87-E3B2-23A3-3D3636C3E3C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70691" y="650067"/>
              <a:ext cx="352697" cy="352697"/>
            </a:xfrm>
            <a:prstGeom prst="rect">
              <a:avLst/>
            </a:prstGeom>
          </p:spPr>
        </p:pic>
      </p:grpSp>
      <p:grpSp>
        <p:nvGrpSpPr>
          <p:cNvPr id="31" name="Group 30">
            <a:extLst>
              <a:ext uri="{FF2B5EF4-FFF2-40B4-BE49-F238E27FC236}">
                <a16:creationId xmlns:a16="http://schemas.microsoft.com/office/drawing/2014/main" id="{61E58972-17F7-CB3E-6408-9A93D093A8F1}"/>
              </a:ext>
            </a:extLst>
          </p:cNvPr>
          <p:cNvGrpSpPr/>
          <p:nvPr/>
        </p:nvGrpSpPr>
        <p:grpSpPr>
          <a:xfrm>
            <a:off x="8537556" y="5253184"/>
            <a:ext cx="1299971" cy="368535"/>
            <a:chOff x="9923417" y="634229"/>
            <a:chExt cx="1299971" cy="368535"/>
          </a:xfrm>
        </p:grpSpPr>
        <p:pic>
          <p:nvPicPr>
            <p:cNvPr id="32" name="Graphic 31" descr="Office Chair outline">
              <a:extLst>
                <a:ext uri="{FF2B5EF4-FFF2-40B4-BE49-F238E27FC236}">
                  <a16:creationId xmlns:a16="http://schemas.microsoft.com/office/drawing/2014/main" id="{5B52E580-906E-A0FF-75ED-BA6FD8FF56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23417" y="634229"/>
              <a:ext cx="352697" cy="352697"/>
            </a:xfrm>
            <a:prstGeom prst="rect">
              <a:avLst/>
            </a:prstGeom>
          </p:spPr>
        </p:pic>
        <p:pic>
          <p:nvPicPr>
            <p:cNvPr id="33" name="Graphic 32" descr="Office Chair outline">
              <a:extLst>
                <a:ext uri="{FF2B5EF4-FFF2-40B4-BE49-F238E27FC236}">
                  <a16:creationId xmlns:a16="http://schemas.microsoft.com/office/drawing/2014/main" id="{D75D6D6A-520B-81C8-5D32-861D8D4DBB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39175" y="634229"/>
              <a:ext cx="352697" cy="352697"/>
            </a:xfrm>
            <a:prstGeom prst="rect">
              <a:avLst/>
            </a:prstGeom>
          </p:spPr>
        </p:pic>
        <p:pic>
          <p:nvPicPr>
            <p:cNvPr id="34" name="Graphic 33" descr="Office Chair outline">
              <a:extLst>
                <a:ext uri="{FF2B5EF4-FFF2-40B4-BE49-F238E27FC236}">
                  <a16:creationId xmlns:a16="http://schemas.microsoft.com/office/drawing/2014/main" id="{8E4B07EE-E756-A2D1-1752-E075A40A88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54933" y="650067"/>
              <a:ext cx="352697" cy="352697"/>
            </a:xfrm>
            <a:prstGeom prst="rect">
              <a:avLst/>
            </a:prstGeom>
          </p:spPr>
        </p:pic>
        <p:pic>
          <p:nvPicPr>
            <p:cNvPr id="35" name="Graphic 34" descr="Office Chair outline">
              <a:extLst>
                <a:ext uri="{FF2B5EF4-FFF2-40B4-BE49-F238E27FC236}">
                  <a16:creationId xmlns:a16="http://schemas.microsoft.com/office/drawing/2014/main" id="{BAA6557A-40E1-1F99-6247-665F6DBA3DA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70691" y="650067"/>
              <a:ext cx="352697" cy="352697"/>
            </a:xfrm>
            <a:prstGeom prst="rect">
              <a:avLst/>
            </a:prstGeom>
          </p:spPr>
        </p:pic>
      </p:grpSp>
      <p:grpSp>
        <p:nvGrpSpPr>
          <p:cNvPr id="36" name="Group 35">
            <a:extLst>
              <a:ext uri="{FF2B5EF4-FFF2-40B4-BE49-F238E27FC236}">
                <a16:creationId xmlns:a16="http://schemas.microsoft.com/office/drawing/2014/main" id="{812A70F4-0213-65EA-5395-3B7AF2D64F53}"/>
              </a:ext>
            </a:extLst>
          </p:cNvPr>
          <p:cNvGrpSpPr/>
          <p:nvPr/>
        </p:nvGrpSpPr>
        <p:grpSpPr>
          <a:xfrm>
            <a:off x="8556025" y="5704446"/>
            <a:ext cx="1299971" cy="368535"/>
            <a:chOff x="9923417" y="634229"/>
            <a:chExt cx="1299971" cy="368535"/>
          </a:xfrm>
        </p:grpSpPr>
        <p:pic>
          <p:nvPicPr>
            <p:cNvPr id="37" name="Graphic 36" descr="Office Chair outline">
              <a:extLst>
                <a:ext uri="{FF2B5EF4-FFF2-40B4-BE49-F238E27FC236}">
                  <a16:creationId xmlns:a16="http://schemas.microsoft.com/office/drawing/2014/main" id="{2AB4323A-3317-7648-C061-1E1F1FEA2C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23417" y="634229"/>
              <a:ext cx="352697" cy="352697"/>
            </a:xfrm>
            <a:prstGeom prst="rect">
              <a:avLst/>
            </a:prstGeom>
          </p:spPr>
        </p:pic>
        <p:pic>
          <p:nvPicPr>
            <p:cNvPr id="38" name="Graphic 37" descr="Office Chair outline">
              <a:extLst>
                <a:ext uri="{FF2B5EF4-FFF2-40B4-BE49-F238E27FC236}">
                  <a16:creationId xmlns:a16="http://schemas.microsoft.com/office/drawing/2014/main" id="{1F04807A-FB4A-E327-DB48-3DEF422B49A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39175" y="634229"/>
              <a:ext cx="352697" cy="352697"/>
            </a:xfrm>
            <a:prstGeom prst="rect">
              <a:avLst/>
            </a:prstGeom>
          </p:spPr>
        </p:pic>
        <p:pic>
          <p:nvPicPr>
            <p:cNvPr id="39" name="Graphic 38" descr="Office Chair outline">
              <a:extLst>
                <a:ext uri="{FF2B5EF4-FFF2-40B4-BE49-F238E27FC236}">
                  <a16:creationId xmlns:a16="http://schemas.microsoft.com/office/drawing/2014/main" id="{A219AD5C-1837-A28F-EAF4-57DEEA23AC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54933" y="650067"/>
              <a:ext cx="352697" cy="352697"/>
            </a:xfrm>
            <a:prstGeom prst="rect">
              <a:avLst/>
            </a:prstGeom>
          </p:spPr>
        </p:pic>
        <p:pic>
          <p:nvPicPr>
            <p:cNvPr id="40" name="Graphic 39" descr="Office Chair outline">
              <a:extLst>
                <a:ext uri="{FF2B5EF4-FFF2-40B4-BE49-F238E27FC236}">
                  <a16:creationId xmlns:a16="http://schemas.microsoft.com/office/drawing/2014/main" id="{1B01DE9C-19B6-A52D-3587-39F3394AFF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70691" y="650067"/>
              <a:ext cx="352697" cy="352697"/>
            </a:xfrm>
            <a:prstGeom prst="rect">
              <a:avLst/>
            </a:prstGeom>
          </p:spPr>
        </p:pic>
      </p:grpSp>
      <p:grpSp>
        <p:nvGrpSpPr>
          <p:cNvPr id="41" name="Group 40">
            <a:extLst>
              <a:ext uri="{FF2B5EF4-FFF2-40B4-BE49-F238E27FC236}">
                <a16:creationId xmlns:a16="http://schemas.microsoft.com/office/drawing/2014/main" id="{9192E49B-EF26-203C-1EAA-562E9E3E18FC}"/>
              </a:ext>
            </a:extLst>
          </p:cNvPr>
          <p:cNvGrpSpPr/>
          <p:nvPr/>
        </p:nvGrpSpPr>
        <p:grpSpPr>
          <a:xfrm>
            <a:off x="10490527" y="4331196"/>
            <a:ext cx="1299971" cy="368535"/>
            <a:chOff x="9923417" y="634229"/>
            <a:chExt cx="1299971" cy="368535"/>
          </a:xfrm>
        </p:grpSpPr>
        <p:pic>
          <p:nvPicPr>
            <p:cNvPr id="42" name="Graphic 41" descr="Office Chair outline">
              <a:extLst>
                <a:ext uri="{FF2B5EF4-FFF2-40B4-BE49-F238E27FC236}">
                  <a16:creationId xmlns:a16="http://schemas.microsoft.com/office/drawing/2014/main" id="{0D1F2D6F-54E8-E3FC-DC79-D7B51341594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23417" y="634229"/>
              <a:ext cx="352697" cy="352697"/>
            </a:xfrm>
            <a:prstGeom prst="rect">
              <a:avLst/>
            </a:prstGeom>
          </p:spPr>
        </p:pic>
        <p:pic>
          <p:nvPicPr>
            <p:cNvPr id="43" name="Graphic 42" descr="Office Chair outline">
              <a:extLst>
                <a:ext uri="{FF2B5EF4-FFF2-40B4-BE49-F238E27FC236}">
                  <a16:creationId xmlns:a16="http://schemas.microsoft.com/office/drawing/2014/main" id="{1D22D270-19EE-D656-3C16-3D5B1FE3DC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39175" y="634229"/>
              <a:ext cx="352697" cy="352697"/>
            </a:xfrm>
            <a:prstGeom prst="rect">
              <a:avLst/>
            </a:prstGeom>
          </p:spPr>
        </p:pic>
        <p:pic>
          <p:nvPicPr>
            <p:cNvPr id="44" name="Graphic 43" descr="Office Chair outline">
              <a:extLst>
                <a:ext uri="{FF2B5EF4-FFF2-40B4-BE49-F238E27FC236}">
                  <a16:creationId xmlns:a16="http://schemas.microsoft.com/office/drawing/2014/main" id="{F92122DB-5450-EB65-79E7-A6900B49CA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54933" y="650067"/>
              <a:ext cx="352697" cy="352697"/>
            </a:xfrm>
            <a:prstGeom prst="rect">
              <a:avLst/>
            </a:prstGeom>
          </p:spPr>
        </p:pic>
        <p:pic>
          <p:nvPicPr>
            <p:cNvPr id="45" name="Graphic 44" descr="Office Chair outline">
              <a:extLst>
                <a:ext uri="{FF2B5EF4-FFF2-40B4-BE49-F238E27FC236}">
                  <a16:creationId xmlns:a16="http://schemas.microsoft.com/office/drawing/2014/main" id="{26AF2682-5237-7CD0-62D0-A3D6D7ABF6C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70691" y="650067"/>
              <a:ext cx="352697" cy="352697"/>
            </a:xfrm>
            <a:prstGeom prst="rect">
              <a:avLst/>
            </a:prstGeom>
          </p:spPr>
        </p:pic>
      </p:grpSp>
      <p:grpSp>
        <p:nvGrpSpPr>
          <p:cNvPr id="46" name="Group 45">
            <a:extLst>
              <a:ext uri="{FF2B5EF4-FFF2-40B4-BE49-F238E27FC236}">
                <a16:creationId xmlns:a16="http://schemas.microsoft.com/office/drawing/2014/main" id="{41B95AA5-765A-3180-3234-A3AC87C398E4}"/>
              </a:ext>
            </a:extLst>
          </p:cNvPr>
          <p:cNvGrpSpPr/>
          <p:nvPr/>
        </p:nvGrpSpPr>
        <p:grpSpPr>
          <a:xfrm>
            <a:off x="10508996" y="4796149"/>
            <a:ext cx="1299971" cy="368535"/>
            <a:chOff x="9923417" y="634229"/>
            <a:chExt cx="1299971" cy="368535"/>
          </a:xfrm>
        </p:grpSpPr>
        <p:pic>
          <p:nvPicPr>
            <p:cNvPr id="47" name="Graphic 46" descr="Office Chair outline">
              <a:extLst>
                <a:ext uri="{FF2B5EF4-FFF2-40B4-BE49-F238E27FC236}">
                  <a16:creationId xmlns:a16="http://schemas.microsoft.com/office/drawing/2014/main" id="{207935F0-977F-637B-FCC5-70CCE578FD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23417" y="634229"/>
              <a:ext cx="352697" cy="352697"/>
            </a:xfrm>
            <a:prstGeom prst="rect">
              <a:avLst/>
            </a:prstGeom>
          </p:spPr>
        </p:pic>
        <p:pic>
          <p:nvPicPr>
            <p:cNvPr id="48" name="Graphic 47" descr="Office Chair outline">
              <a:extLst>
                <a:ext uri="{FF2B5EF4-FFF2-40B4-BE49-F238E27FC236}">
                  <a16:creationId xmlns:a16="http://schemas.microsoft.com/office/drawing/2014/main" id="{AA5789BD-5E47-53DC-8312-4B68706BB77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39175" y="634229"/>
              <a:ext cx="352697" cy="352697"/>
            </a:xfrm>
            <a:prstGeom prst="rect">
              <a:avLst/>
            </a:prstGeom>
          </p:spPr>
        </p:pic>
        <p:pic>
          <p:nvPicPr>
            <p:cNvPr id="49" name="Graphic 48" descr="Office Chair outline">
              <a:extLst>
                <a:ext uri="{FF2B5EF4-FFF2-40B4-BE49-F238E27FC236}">
                  <a16:creationId xmlns:a16="http://schemas.microsoft.com/office/drawing/2014/main" id="{5E621E51-364C-E053-2CFD-FD54313C52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54933" y="650067"/>
              <a:ext cx="352697" cy="352697"/>
            </a:xfrm>
            <a:prstGeom prst="rect">
              <a:avLst/>
            </a:prstGeom>
          </p:spPr>
        </p:pic>
        <p:pic>
          <p:nvPicPr>
            <p:cNvPr id="50" name="Graphic 49" descr="Office Chair outline">
              <a:extLst>
                <a:ext uri="{FF2B5EF4-FFF2-40B4-BE49-F238E27FC236}">
                  <a16:creationId xmlns:a16="http://schemas.microsoft.com/office/drawing/2014/main" id="{15DAF29E-93DE-60B3-DAD9-D0CDEF0F77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70691" y="650067"/>
              <a:ext cx="352697" cy="352697"/>
            </a:xfrm>
            <a:prstGeom prst="rect">
              <a:avLst/>
            </a:prstGeom>
          </p:spPr>
        </p:pic>
      </p:grpSp>
      <p:grpSp>
        <p:nvGrpSpPr>
          <p:cNvPr id="51" name="Group 50">
            <a:extLst>
              <a:ext uri="{FF2B5EF4-FFF2-40B4-BE49-F238E27FC236}">
                <a16:creationId xmlns:a16="http://schemas.microsoft.com/office/drawing/2014/main" id="{2B50BF18-24C6-CE7B-D361-9156A45289DC}"/>
              </a:ext>
            </a:extLst>
          </p:cNvPr>
          <p:cNvGrpSpPr/>
          <p:nvPr/>
        </p:nvGrpSpPr>
        <p:grpSpPr>
          <a:xfrm>
            <a:off x="10527465" y="5314047"/>
            <a:ext cx="1299971" cy="368535"/>
            <a:chOff x="9923417" y="634229"/>
            <a:chExt cx="1299971" cy="368535"/>
          </a:xfrm>
        </p:grpSpPr>
        <p:pic>
          <p:nvPicPr>
            <p:cNvPr id="52" name="Graphic 51" descr="Office Chair outline">
              <a:extLst>
                <a:ext uri="{FF2B5EF4-FFF2-40B4-BE49-F238E27FC236}">
                  <a16:creationId xmlns:a16="http://schemas.microsoft.com/office/drawing/2014/main" id="{FD79C600-C689-A691-C165-BCA35E33244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23417" y="634229"/>
              <a:ext cx="352697" cy="352697"/>
            </a:xfrm>
            <a:prstGeom prst="rect">
              <a:avLst/>
            </a:prstGeom>
          </p:spPr>
        </p:pic>
        <p:pic>
          <p:nvPicPr>
            <p:cNvPr id="53" name="Graphic 52" descr="Office Chair outline">
              <a:extLst>
                <a:ext uri="{FF2B5EF4-FFF2-40B4-BE49-F238E27FC236}">
                  <a16:creationId xmlns:a16="http://schemas.microsoft.com/office/drawing/2014/main" id="{E5A4E747-AC32-8AA4-0F35-FCF964D121E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39175" y="634229"/>
              <a:ext cx="352697" cy="352697"/>
            </a:xfrm>
            <a:prstGeom prst="rect">
              <a:avLst/>
            </a:prstGeom>
          </p:spPr>
        </p:pic>
        <p:pic>
          <p:nvPicPr>
            <p:cNvPr id="54" name="Graphic 53" descr="Office Chair outline">
              <a:extLst>
                <a:ext uri="{FF2B5EF4-FFF2-40B4-BE49-F238E27FC236}">
                  <a16:creationId xmlns:a16="http://schemas.microsoft.com/office/drawing/2014/main" id="{556C84DC-A880-AA8B-B70B-40F8D3395E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54933" y="650067"/>
              <a:ext cx="352697" cy="352697"/>
            </a:xfrm>
            <a:prstGeom prst="rect">
              <a:avLst/>
            </a:prstGeom>
          </p:spPr>
        </p:pic>
        <p:pic>
          <p:nvPicPr>
            <p:cNvPr id="55" name="Graphic 54" descr="Office Chair outline">
              <a:extLst>
                <a:ext uri="{FF2B5EF4-FFF2-40B4-BE49-F238E27FC236}">
                  <a16:creationId xmlns:a16="http://schemas.microsoft.com/office/drawing/2014/main" id="{EBA1DD2A-3F72-9A1A-4423-1DBA5F816E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70691" y="650067"/>
              <a:ext cx="352697" cy="352697"/>
            </a:xfrm>
            <a:prstGeom prst="rect">
              <a:avLst/>
            </a:prstGeom>
          </p:spPr>
        </p:pic>
      </p:grpSp>
      <p:grpSp>
        <p:nvGrpSpPr>
          <p:cNvPr id="56" name="Group 55">
            <a:extLst>
              <a:ext uri="{FF2B5EF4-FFF2-40B4-BE49-F238E27FC236}">
                <a16:creationId xmlns:a16="http://schemas.microsoft.com/office/drawing/2014/main" id="{732D7C74-E3AF-CBC3-AE63-656F752CDB08}"/>
              </a:ext>
            </a:extLst>
          </p:cNvPr>
          <p:cNvGrpSpPr/>
          <p:nvPr/>
        </p:nvGrpSpPr>
        <p:grpSpPr>
          <a:xfrm>
            <a:off x="10545934" y="5759228"/>
            <a:ext cx="1299971" cy="368535"/>
            <a:chOff x="9923417" y="634229"/>
            <a:chExt cx="1299971" cy="368535"/>
          </a:xfrm>
        </p:grpSpPr>
        <p:pic>
          <p:nvPicPr>
            <p:cNvPr id="57" name="Graphic 56" descr="Office Chair outline">
              <a:extLst>
                <a:ext uri="{FF2B5EF4-FFF2-40B4-BE49-F238E27FC236}">
                  <a16:creationId xmlns:a16="http://schemas.microsoft.com/office/drawing/2014/main" id="{80DAD655-AF9E-84BC-6F45-82F46BF858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23417" y="634229"/>
              <a:ext cx="352697" cy="352697"/>
            </a:xfrm>
            <a:prstGeom prst="rect">
              <a:avLst/>
            </a:prstGeom>
          </p:spPr>
        </p:pic>
        <p:pic>
          <p:nvPicPr>
            <p:cNvPr id="58" name="Graphic 57" descr="Office Chair outline">
              <a:extLst>
                <a:ext uri="{FF2B5EF4-FFF2-40B4-BE49-F238E27FC236}">
                  <a16:creationId xmlns:a16="http://schemas.microsoft.com/office/drawing/2014/main" id="{AE0FBB69-7EA2-3638-10BC-229BC0A47E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39175" y="634229"/>
              <a:ext cx="352697" cy="352697"/>
            </a:xfrm>
            <a:prstGeom prst="rect">
              <a:avLst/>
            </a:prstGeom>
          </p:spPr>
        </p:pic>
        <p:pic>
          <p:nvPicPr>
            <p:cNvPr id="59" name="Graphic 58" descr="Office Chair outline">
              <a:extLst>
                <a:ext uri="{FF2B5EF4-FFF2-40B4-BE49-F238E27FC236}">
                  <a16:creationId xmlns:a16="http://schemas.microsoft.com/office/drawing/2014/main" id="{4F8DCA5C-7183-AAC8-8C8F-51B6D8BA42D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54933" y="650067"/>
              <a:ext cx="352697" cy="352697"/>
            </a:xfrm>
            <a:prstGeom prst="rect">
              <a:avLst/>
            </a:prstGeom>
          </p:spPr>
        </p:pic>
        <p:pic>
          <p:nvPicPr>
            <p:cNvPr id="60" name="Graphic 59" descr="Office Chair outline">
              <a:extLst>
                <a:ext uri="{FF2B5EF4-FFF2-40B4-BE49-F238E27FC236}">
                  <a16:creationId xmlns:a16="http://schemas.microsoft.com/office/drawing/2014/main" id="{7AB52EFB-A806-2779-6A2B-79DB943ACE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70691" y="650067"/>
              <a:ext cx="352697" cy="352697"/>
            </a:xfrm>
            <a:prstGeom prst="rect">
              <a:avLst/>
            </a:prstGeom>
          </p:spPr>
        </p:pic>
      </p:grpSp>
      <p:pic>
        <p:nvPicPr>
          <p:cNvPr id="62" name="Graphic 61" descr="Meeting outline">
            <a:extLst>
              <a:ext uri="{FF2B5EF4-FFF2-40B4-BE49-F238E27FC236}">
                <a16:creationId xmlns:a16="http://schemas.microsoft.com/office/drawing/2014/main" id="{9EFE9F23-856C-0593-1A39-E97DCFC3FF1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06245" y="3184026"/>
            <a:ext cx="457200" cy="457200"/>
          </a:xfrm>
          <a:prstGeom prst="rect">
            <a:avLst/>
          </a:prstGeom>
        </p:spPr>
      </p:pic>
      <p:pic>
        <p:nvPicPr>
          <p:cNvPr id="64" name="Graphic 63" descr="Meeting outline">
            <a:extLst>
              <a:ext uri="{FF2B5EF4-FFF2-40B4-BE49-F238E27FC236}">
                <a16:creationId xmlns:a16="http://schemas.microsoft.com/office/drawing/2014/main" id="{13CD04FC-AF61-3BDC-1D7B-EC16B52D029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37617" y="3536725"/>
            <a:ext cx="457200" cy="457200"/>
          </a:xfrm>
          <a:prstGeom prst="rect">
            <a:avLst/>
          </a:prstGeom>
        </p:spPr>
      </p:pic>
      <p:pic>
        <p:nvPicPr>
          <p:cNvPr id="65" name="Graphic 64" descr="Meeting outline">
            <a:extLst>
              <a:ext uri="{FF2B5EF4-FFF2-40B4-BE49-F238E27FC236}">
                <a16:creationId xmlns:a16="http://schemas.microsoft.com/office/drawing/2014/main" id="{495C83CC-B0BB-85CB-9D4D-ACED112DB6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96154" y="3371402"/>
            <a:ext cx="457200" cy="457200"/>
          </a:xfrm>
          <a:prstGeom prst="rect">
            <a:avLst/>
          </a:prstGeom>
        </p:spPr>
      </p:pic>
      <p:pic>
        <p:nvPicPr>
          <p:cNvPr id="66" name="Graphic 65" descr="Meeting outline">
            <a:extLst>
              <a:ext uri="{FF2B5EF4-FFF2-40B4-BE49-F238E27FC236}">
                <a16:creationId xmlns:a16="http://schemas.microsoft.com/office/drawing/2014/main" id="{F9244A4E-5E79-F06C-BEDE-4CA86A8F6FD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27526" y="3724101"/>
            <a:ext cx="457200" cy="457200"/>
          </a:xfrm>
          <a:prstGeom prst="rect">
            <a:avLst/>
          </a:prstGeom>
        </p:spPr>
      </p:pic>
    </p:spTree>
    <p:extLst>
      <p:ext uri="{BB962C8B-B14F-4D97-AF65-F5344CB8AC3E}">
        <p14:creationId xmlns:p14="http://schemas.microsoft.com/office/powerpoint/2010/main" val="17104870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5. BUDGET OVERVIEW</a:t>
            </a:r>
            <a:endParaRPr lang="en-US" sz="1600" dirty="0">
              <a:solidFill>
                <a:schemeClr val="tx1">
                  <a:lumMod val="65000"/>
                  <a:lumOff val="35000"/>
                </a:schemeClr>
              </a:solidFill>
              <a:latin typeface="Century Gothic" panose="020B0502020202020204" pitchFamily="34" charset="0"/>
            </a:endParaRPr>
          </a:p>
        </p:txBody>
      </p:sp>
      <p:pic>
        <p:nvPicPr>
          <p:cNvPr id="4" name="Picture 3" descr="A screenshot of a project&#10;&#10;Description automatically generated">
            <a:extLst>
              <a:ext uri="{FF2B5EF4-FFF2-40B4-BE49-F238E27FC236}">
                <a16:creationId xmlns:a16="http://schemas.microsoft.com/office/drawing/2014/main" id="{D966F667-908F-4CB5-239D-0B513622CAA9}"/>
              </a:ext>
            </a:extLst>
          </p:cNvPr>
          <p:cNvPicPr>
            <a:picLocks noChangeAspect="1"/>
          </p:cNvPicPr>
          <p:nvPr/>
        </p:nvPicPr>
        <p:blipFill>
          <a:blip r:embed="rId2"/>
          <a:stretch>
            <a:fillRect/>
          </a:stretch>
        </p:blipFill>
        <p:spPr>
          <a:xfrm>
            <a:off x="256836" y="623537"/>
            <a:ext cx="6570684" cy="6123454"/>
          </a:xfrm>
          <a:prstGeom prst="rect">
            <a:avLst/>
          </a:prstGeom>
        </p:spPr>
      </p:pic>
      <p:sp>
        <p:nvSpPr>
          <p:cNvPr id="8" name="TextBox 7">
            <a:extLst>
              <a:ext uri="{FF2B5EF4-FFF2-40B4-BE49-F238E27FC236}">
                <a16:creationId xmlns:a16="http://schemas.microsoft.com/office/drawing/2014/main" id="{6AD3C837-F103-DAC3-7308-CF97CA213E4A}"/>
              </a:ext>
            </a:extLst>
          </p:cNvPr>
          <p:cNvSpPr txBox="1"/>
          <p:nvPr/>
        </p:nvSpPr>
        <p:spPr>
          <a:xfrm>
            <a:off x="7036526" y="634229"/>
            <a:ext cx="4524102" cy="646331"/>
          </a:xfrm>
          <a:prstGeom prst="rect">
            <a:avLst/>
          </a:prstGeom>
          <a:noFill/>
        </p:spPr>
        <p:txBody>
          <a:bodyPr wrap="square" rtlCol="0">
            <a:spAutoFit/>
          </a:bodyPr>
          <a:lstStyle/>
          <a:p>
            <a:r>
              <a:rPr lang="en-US" sz="1200" i="1" dirty="0">
                <a:solidFill>
                  <a:schemeClr val="tx1">
                    <a:lumMod val="65000"/>
                    <a:lumOff val="35000"/>
                  </a:schemeClr>
                </a:solidFill>
                <a:latin typeface="Century Gothic" panose="020B0502020202020204" pitchFamily="34" charset="0"/>
              </a:rPr>
              <a:t>Build your event budget spreadsheet in Excel, with tables, charts, etc. Then, embed the file here and/or include a static image of the Excel spreadsheet. </a:t>
            </a:r>
          </a:p>
        </p:txBody>
      </p:sp>
    </p:spTree>
    <p:extLst>
      <p:ext uri="{BB962C8B-B14F-4D97-AF65-F5344CB8AC3E}">
        <p14:creationId xmlns:p14="http://schemas.microsoft.com/office/powerpoint/2010/main" val="13871547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6. MARKETING AND PROMOTION PLAN</a:t>
            </a:r>
            <a:endParaRPr lang="en-US" sz="1600" dirty="0">
              <a:solidFill>
                <a:schemeClr val="tx1">
                  <a:lumMod val="65000"/>
                  <a:lumOff val="35000"/>
                </a:schemeClr>
              </a:solidFill>
              <a:latin typeface="Century Gothic" panose="020B0502020202020204" pitchFamily="34" charset="0"/>
            </a:endParaRPr>
          </a:p>
        </p:txBody>
      </p:sp>
      <p:sp>
        <p:nvSpPr>
          <p:cNvPr id="4" name="TextBox 3">
            <a:extLst>
              <a:ext uri="{FF2B5EF4-FFF2-40B4-BE49-F238E27FC236}">
                <a16:creationId xmlns:a16="http://schemas.microsoft.com/office/drawing/2014/main" id="{6A04BA55-891D-AEDD-1E97-921613986F9D}"/>
              </a:ext>
            </a:extLst>
          </p:cNvPr>
          <p:cNvSpPr txBox="1"/>
          <p:nvPr/>
        </p:nvSpPr>
        <p:spPr>
          <a:xfrm>
            <a:off x="313509" y="775063"/>
            <a:ext cx="11687037"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Describe your multi-platform marketing campaign, including digital media, influencer partnerships, and live event teasers.</a:t>
            </a:r>
          </a:p>
        </p:txBody>
      </p:sp>
      <p:sp>
        <p:nvSpPr>
          <p:cNvPr id="29" name="TextBox 28">
            <a:extLst>
              <a:ext uri="{FF2B5EF4-FFF2-40B4-BE49-F238E27FC236}">
                <a16:creationId xmlns:a16="http://schemas.microsoft.com/office/drawing/2014/main" id="{C9F84310-18B4-6AFE-CB9B-26F70150EFC5}"/>
              </a:ext>
            </a:extLst>
          </p:cNvPr>
          <p:cNvSpPr txBox="1"/>
          <p:nvPr/>
        </p:nvSpPr>
        <p:spPr>
          <a:xfrm>
            <a:off x="7419702" y="5956663"/>
            <a:ext cx="4458789" cy="461665"/>
          </a:xfrm>
          <a:prstGeom prst="rect">
            <a:avLst/>
          </a:prstGeom>
          <a:noFill/>
        </p:spPr>
        <p:txBody>
          <a:bodyPr wrap="square" rtlCol="0">
            <a:spAutoFit/>
          </a:bodyPr>
          <a:lstStyle/>
          <a:p>
            <a:r>
              <a:rPr lang="en-US" sz="1200" i="1" dirty="0">
                <a:solidFill>
                  <a:schemeClr val="tx1">
                    <a:lumMod val="65000"/>
                    <a:lumOff val="35000"/>
                  </a:schemeClr>
                </a:solidFill>
                <a:latin typeface="Century Gothic" panose="020B0502020202020204" pitchFamily="34" charset="0"/>
              </a:rPr>
              <a:t>Replace with images or videos of promotional materials directly related to your marketing plan.</a:t>
            </a:r>
          </a:p>
        </p:txBody>
      </p:sp>
      <p:pic>
        <p:nvPicPr>
          <p:cNvPr id="9" name="Picture 8" descr="Woman filming herself">
            <a:extLst>
              <a:ext uri="{FF2B5EF4-FFF2-40B4-BE49-F238E27FC236}">
                <a16:creationId xmlns:a16="http://schemas.microsoft.com/office/drawing/2014/main" id="{D2345EA9-7F61-8119-9256-49237F5DCBC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13509" y="1562228"/>
            <a:ext cx="6981672" cy="4777612"/>
          </a:xfrm>
          <a:prstGeom prst="rect">
            <a:avLst/>
          </a:prstGeom>
        </p:spPr>
      </p:pic>
      <p:pic>
        <p:nvPicPr>
          <p:cNvPr id="11" name="Picture 10" descr="Video camera on stand recording man presenting and holding laptop with one hand">
            <a:extLst>
              <a:ext uri="{FF2B5EF4-FFF2-40B4-BE49-F238E27FC236}">
                <a16:creationId xmlns:a16="http://schemas.microsoft.com/office/drawing/2014/main" id="{EB6ABB7D-8ECE-6DCF-3271-CB09A32837A5}"/>
              </a:ext>
            </a:extLst>
          </p:cNvPr>
          <p:cNvPicPr>
            <a:picLocks noChangeAspect="1"/>
          </p:cNvPicPr>
          <p:nvPr/>
        </p:nvPicPr>
        <p:blipFill>
          <a:blip r:embed="rId3"/>
          <a:stretch>
            <a:fillRect/>
          </a:stretch>
        </p:blipFill>
        <p:spPr>
          <a:xfrm>
            <a:off x="6597831" y="1255943"/>
            <a:ext cx="4937760" cy="3291840"/>
          </a:xfrm>
          <a:prstGeom prst="rect">
            <a:avLst/>
          </a:prstGeom>
        </p:spPr>
      </p:pic>
    </p:spTree>
    <p:extLst>
      <p:ext uri="{BB962C8B-B14F-4D97-AF65-F5344CB8AC3E}">
        <p14:creationId xmlns:p14="http://schemas.microsoft.com/office/powerpoint/2010/main" val="36561657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7. SPONSORSHIP OPPORTUNITIES</a:t>
            </a:r>
            <a:endParaRPr lang="en-US" sz="1600" dirty="0">
              <a:solidFill>
                <a:schemeClr val="tx1">
                  <a:lumMod val="65000"/>
                  <a:lumOff val="35000"/>
                </a:schemeClr>
              </a:solidFill>
              <a:latin typeface="Century Gothic" panose="020B0502020202020204" pitchFamily="34" charset="0"/>
            </a:endParaRPr>
          </a:p>
        </p:txBody>
      </p:sp>
      <p:sp>
        <p:nvSpPr>
          <p:cNvPr id="5" name="TextBox 4">
            <a:extLst>
              <a:ext uri="{FF2B5EF4-FFF2-40B4-BE49-F238E27FC236}">
                <a16:creationId xmlns:a16="http://schemas.microsoft.com/office/drawing/2014/main" id="{61AE153E-14BD-1630-CA7B-CC0F3A9AF78C}"/>
              </a:ext>
            </a:extLst>
          </p:cNvPr>
          <p:cNvSpPr txBox="1"/>
          <p:nvPr/>
        </p:nvSpPr>
        <p:spPr>
          <a:xfrm>
            <a:off x="313509" y="775063"/>
            <a:ext cx="11687037"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Outline various sponsorship packages, including benefits for each level.</a:t>
            </a:r>
          </a:p>
        </p:txBody>
      </p:sp>
      <p:graphicFrame>
        <p:nvGraphicFramePr>
          <p:cNvPr id="12" name="Table 11">
            <a:extLst>
              <a:ext uri="{FF2B5EF4-FFF2-40B4-BE49-F238E27FC236}">
                <a16:creationId xmlns:a16="http://schemas.microsoft.com/office/drawing/2014/main" id="{50750C51-9DB2-4B66-BE18-12C34B8A4CC0}"/>
              </a:ext>
            </a:extLst>
          </p:cNvPr>
          <p:cNvGraphicFramePr>
            <a:graphicFrameLocks noGrp="1"/>
          </p:cNvGraphicFramePr>
          <p:nvPr>
            <p:extLst>
              <p:ext uri="{D42A27DB-BD31-4B8C-83A1-F6EECF244321}">
                <p14:modId xmlns:p14="http://schemas.microsoft.com/office/powerpoint/2010/main" val="4045480659"/>
              </p:ext>
            </p:extLst>
          </p:nvPr>
        </p:nvGraphicFramePr>
        <p:xfrm>
          <a:off x="461554" y="1393371"/>
          <a:ext cx="10972801" cy="5242560"/>
        </p:xfrm>
        <a:graphic>
          <a:graphicData uri="http://schemas.openxmlformats.org/drawingml/2006/table">
            <a:tbl>
              <a:tblPr firstRow="1" bandRow="1">
                <a:tableStyleId>{5C22544A-7EE6-4342-B048-85BDC9FD1C3A}</a:tableStyleId>
              </a:tblPr>
              <a:tblGrid>
                <a:gridCol w="3156149">
                  <a:extLst>
                    <a:ext uri="{9D8B030D-6E8A-4147-A177-3AD203B41FA5}">
                      <a16:colId xmlns:a16="http://schemas.microsoft.com/office/drawing/2014/main" val="301294402"/>
                    </a:ext>
                  </a:extLst>
                </a:gridCol>
                <a:gridCol w="7816652">
                  <a:extLst>
                    <a:ext uri="{9D8B030D-6E8A-4147-A177-3AD203B41FA5}">
                      <a16:colId xmlns:a16="http://schemas.microsoft.com/office/drawing/2014/main" val="393996563"/>
                    </a:ext>
                  </a:extLst>
                </a:gridCol>
              </a:tblGrid>
              <a:tr h="1310640">
                <a:tc>
                  <a:txBody>
                    <a:bodyPr/>
                    <a:lstStyle/>
                    <a:p>
                      <a:r>
                        <a:rPr lang="en-US" sz="1600" b="1" dirty="0">
                          <a:solidFill>
                            <a:schemeClr val="tx1">
                              <a:lumMod val="65000"/>
                              <a:lumOff val="35000"/>
                            </a:schemeClr>
                          </a:solidFill>
                          <a:latin typeface="Century Gothic" panose="020B0502020202020204" pitchFamily="34" charset="0"/>
                        </a:rPr>
                        <a:t>PACKAGE A</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tc>
                  <a:txBody>
                    <a:bodyPr/>
                    <a:lstStyle/>
                    <a:p>
                      <a:r>
                        <a:rPr lang="en-US" sz="1400" b="0" dirty="0">
                          <a:solidFill>
                            <a:schemeClr val="tx1">
                              <a:lumMod val="65000"/>
                              <a:lumOff val="35000"/>
                            </a:schemeClr>
                          </a:solidFill>
                          <a:latin typeface="Century Gothic" panose="020B0502020202020204" pitchFamily="34" charset="0"/>
                        </a:rPr>
                        <a:t>Digital ad space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extLst>
                  <a:ext uri="{0D108BD9-81ED-4DB2-BD59-A6C34878D82A}">
                    <a16:rowId xmlns:a16="http://schemas.microsoft.com/office/drawing/2014/main" val="1478264975"/>
                  </a:ext>
                </a:extLst>
              </a:tr>
              <a:tr h="1310640">
                <a:tc>
                  <a:txBody>
                    <a:bodyPr/>
                    <a:lstStyle/>
                    <a:p>
                      <a:r>
                        <a:rPr lang="en-US" sz="1600" b="1" dirty="0">
                          <a:solidFill>
                            <a:schemeClr val="tx1">
                              <a:lumMod val="65000"/>
                              <a:lumOff val="35000"/>
                            </a:schemeClr>
                          </a:solidFill>
                          <a:latin typeface="Century Gothic" panose="020B0502020202020204" pitchFamily="34" charset="0"/>
                        </a:rPr>
                        <a:t>PACKAGE B</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tc>
                  <a:txBody>
                    <a:bodyPr/>
                    <a:lstStyle/>
                    <a:p>
                      <a:r>
                        <a:rPr lang="en-US" sz="1400" b="0" dirty="0">
                          <a:solidFill>
                            <a:schemeClr val="tx1">
                              <a:lumMod val="65000"/>
                              <a:lumOff val="35000"/>
                            </a:schemeClr>
                          </a:solidFill>
                          <a:latin typeface="Century Gothic" panose="020B0502020202020204" pitchFamily="34" charset="0"/>
                        </a:rPr>
                        <a:t>Exhibit booths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extLst>
                  <a:ext uri="{0D108BD9-81ED-4DB2-BD59-A6C34878D82A}">
                    <a16:rowId xmlns:a16="http://schemas.microsoft.com/office/drawing/2014/main" val="2505878380"/>
                  </a:ext>
                </a:extLst>
              </a:tr>
              <a:tr h="1310640">
                <a:tc>
                  <a:txBody>
                    <a:bodyPr/>
                    <a:lstStyle/>
                    <a:p>
                      <a:r>
                        <a:rPr lang="en-US" sz="1600" b="1" dirty="0">
                          <a:solidFill>
                            <a:schemeClr val="tx1">
                              <a:lumMod val="65000"/>
                              <a:lumOff val="35000"/>
                            </a:schemeClr>
                          </a:solidFill>
                          <a:latin typeface="Century Gothic" panose="020B0502020202020204" pitchFamily="34" charset="0"/>
                        </a:rPr>
                        <a:t>PACKAGE C</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tc>
                  <a:txBody>
                    <a:bodyPr/>
                    <a:lstStyle/>
                    <a:p>
                      <a:r>
                        <a:rPr lang="en-US" sz="1400" b="0" dirty="0">
                          <a:solidFill>
                            <a:schemeClr val="tx1">
                              <a:lumMod val="65000"/>
                              <a:lumOff val="35000"/>
                            </a:schemeClr>
                          </a:solidFill>
                          <a:latin typeface="Century Gothic" panose="020B0502020202020204" pitchFamily="34" charset="0"/>
                        </a:rPr>
                        <a:t>Branded sponsorships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extLst>
                  <a:ext uri="{0D108BD9-81ED-4DB2-BD59-A6C34878D82A}">
                    <a16:rowId xmlns:a16="http://schemas.microsoft.com/office/drawing/2014/main" val="3234413496"/>
                  </a:ext>
                </a:extLst>
              </a:tr>
              <a:tr h="1310640">
                <a:tc>
                  <a:txBody>
                    <a:bodyPr/>
                    <a:lstStyle/>
                    <a:p>
                      <a:r>
                        <a:rPr lang="en-US" sz="1600" b="1" dirty="0">
                          <a:solidFill>
                            <a:schemeClr val="tx1">
                              <a:lumMod val="65000"/>
                              <a:lumOff val="35000"/>
                            </a:schemeClr>
                          </a:solidFill>
                          <a:latin typeface="Century Gothic" panose="020B0502020202020204" pitchFamily="34" charset="0"/>
                        </a:rPr>
                        <a:t>PACKAGE D</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tc>
                  <a:txBody>
                    <a:bodyPr/>
                    <a:lstStyle/>
                    <a:p>
                      <a:r>
                        <a:rPr lang="en-US" sz="1400" b="0" dirty="0">
                          <a:solidFill>
                            <a:schemeClr val="tx1">
                              <a:lumMod val="65000"/>
                              <a:lumOff val="35000"/>
                            </a:schemeClr>
                          </a:solidFill>
                          <a:latin typeface="Century Gothic" panose="020B0502020202020204" pitchFamily="34" charset="0"/>
                        </a:rPr>
                        <a:t>All benefits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6EEDE"/>
                    </a:solidFill>
                  </a:tcPr>
                </a:tc>
                <a:extLst>
                  <a:ext uri="{0D108BD9-81ED-4DB2-BD59-A6C34878D82A}">
                    <a16:rowId xmlns:a16="http://schemas.microsoft.com/office/drawing/2014/main" val="861490572"/>
                  </a:ext>
                </a:extLst>
              </a:tr>
            </a:tbl>
          </a:graphicData>
        </a:graphic>
      </p:graphicFrame>
    </p:spTree>
    <p:extLst>
      <p:ext uri="{BB962C8B-B14F-4D97-AF65-F5344CB8AC3E}">
        <p14:creationId xmlns:p14="http://schemas.microsoft.com/office/powerpoint/2010/main" val="3074307783"/>
      </p:ext>
    </p:extLst>
  </p:cSld>
  <p:clrMapOvr>
    <a:masterClrMapping/>
  </p:clrMapOvr>
</p:sld>
</file>

<file path=ppt/theme/theme1.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C-Brand-Strategy-Presentation-Template_PowerPoint" id="{5072B8BC-F743-2846-A5C9-5085C99AD20D}" vid="{9A97CBCC-1D55-0744-816E-F1A204A0548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Тема Office</Template>
  <TotalTime>409</TotalTime>
  <Words>628</Words>
  <Application>Microsoft Macintosh PowerPoint</Application>
  <PresentationFormat>Widescreen</PresentationFormat>
  <Paragraphs>120</Paragraphs>
  <Slides>12</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Century Gothic</vt:lpstr>
      <vt:lpstr>Тема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Erica Waite</dc:creator>
  <cp:lastModifiedBy>Brittany Johnston</cp:lastModifiedBy>
  <cp:revision>29</cp:revision>
  <dcterms:created xsi:type="dcterms:W3CDTF">2022-05-22T18:55:25Z</dcterms:created>
  <dcterms:modified xsi:type="dcterms:W3CDTF">2024-04-30T19:32:46Z</dcterms:modified>
</cp:coreProperties>
</file>