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62" r:id="rId3"/>
    <p:sldId id="267" r:id="rId4"/>
  </p:sldIdLst>
  <p:sldSz cx="12192000" cy="6858000"/>
  <p:notesSz cx="6858000" cy="9144000"/>
  <p:embeddedFontLst>
    <p:embeddedFont>
      <p:font typeface="Century Gothic" panose="020B0502020202020204" pitchFamily="34" charset="0"/>
      <p:regular r:id="rId6"/>
      <p:bold r:id="rId7"/>
      <p:italic r:id="rId8"/>
      <p:boldItalic r:id="rId9"/>
    </p:embeddedFont>
    <p:embeddedFont>
      <p:font typeface="Play" pitchFamily="82" charset="77"/>
      <p:regular r:id="rId10"/>
      <p:bold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NkLUFK12YSZ3OrmVE9k6VVKck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8BEAB2-BD21-4F9D-A5C4-23FAC02F6808}">
  <a:tblStyle styleId="{9F8BEAB2-BD21-4F9D-A5C4-23FAC02F680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40A2053-CA6B-45B9-BB66-AA2DCEEF7E4C}" styleName="Table_1">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p:cViewPr varScale="1">
        <p:scale>
          <a:sx n="106" d="100"/>
          <a:sy n="106"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customschemas.google.com/relationships/presentationmetadata" Target="metadata"/><Relationship Id="rId5"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smartsheet.com/try-it?trp=12079&amp;utm_source=template-powerpoint&amp;utm_medium=content&amp;utm_campaign=Simple+Roadmap-powerpoint-12079&amp;lpa=Simple+Roadmap+powerpoint+12079"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88"/>
        <p:cNvGrpSpPr/>
        <p:nvPr/>
      </p:nvGrpSpPr>
      <p:grpSpPr>
        <a:xfrm>
          <a:off x="0" y="0"/>
          <a:ext cx="0" cy="0"/>
          <a:chOff x="0" y="0"/>
          <a:chExt cx="0" cy="0"/>
        </a:xfrm>
      </p:grpSpPr>
      <p:pic>
        <p:nvPicPr>
          <p:cNvPr id="4" name="Picture 3" descr="Clock and calendar on table">
            <a:extLst>
              <a:ext uri="{FF2B5EF4-FFF2-40B4-BE49-F238E27FC236}">
                <a16:creationId xmlns:a16="http://schemas.microsoft.com/office/drawing/2014/main" id="{08E1445D-DBCB-929E-9840-A1FF8FAE6196}"/>
              </a:ext>
            </a:extLst>
          </p:cNvPr>
          <p:cNvPicPr>
            <a:picLocks noChangeAspect="1"/>
          </p:cNvPicPr>
          <p:nvPr/>
        </p:nvPicPr>
        <p:blipFill rotWithShape="1">
          <a:blip r:embed="rId4">
            <a:alphaModFix amt="35000"/>
          </a:blip>
          <a:srcRect t="15955"/>
          <a:stretch/>
        </p:blipFill>
        <p:spPr>
          <a:xfrm>
            <a:off x="-17636" y="0"/>
            <a:ext cx="12227272" cy="6858000"/>
          </a:xfrm>
          <a:prstGeom prst="rect">
            <a:avLst/>
          </a:prstGeom>
        </p:spPr>
      </p:pic>
      <p:sp>
        <p:nvSpPr>
          <p:cNvPr id="90" name="Google Shape;90;p1"/>
          <p:cNvSpPr txBox="1"/>
          <p:nvPr/>
        </p:nvSpPr>
        <p:spPr>
          <a:xfrm>
            <a:off x="249647" y="254470"/>
            <a:ext cx="4921443"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Simple Roadmap Template</a:t>
            </a:r>
            <a:endParaRPr dirty="0"/>
          </a:p>
        </p:txBody>
      </p:sp>
      <p:sp>
        <p:nvSpPr>
          <p:cNvPr id="91" name="Google Shape;91;p1"/>
          <p:cNvSpPr txBox="1"/>
          <p:nvPr/>
        </p:nvSpPr>
        <p:spPr>
          <a:xfrm>
            <a:off x="302001" y="1532147"/>
            <a:ext cx="6177842" cy="424727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b="1" i="0" u="none" strike="noStrike" dirty="0">
                <a:solidFill>
                  <a:srgbClr val="000000"/>
                </a:solidFill>
                <a:latin typeface="Century Gothic"/>
                <a:ea typeface="Century Gothic"/>
                <a:cs typeface="Century Gothic"/>
                <a:sym typeface="Century Gothic"/>
              </a:rPr>
              <a:t>When to Use This Template: </a:t>
            </a:r>
            <a:r>
              <a:rPr lang="en-US" sz="1200" i="0" u="none" strike="noStrike" dirty="0">
                <a:solidFill>
                  <a:srgbClr val="000000"/>
                </a:solidFill>
                <a:latin typeface="Century Gothic"/>
                <a:ea typeface="Century Gothic"/>
                <a:cs typeface="Century Gothic"/>
                <a:sym typeface="Century Gothic"/>
              </a:rPr>
              <a:t>This product roadmap template is ideal for teams that need to organize and communicate their short-term, mid-term, and long-term project plans. Product managers, development teams, and Agile coaches can use it to present on the status and upcoming priorities of their projects, as well as in sprint planning sessions, roadmapping meetings, and strategic review,  to ensure everyone is aligned on immediate tasks, next steps, and future goals.</a:t>
            </a:r>
          </a:p>
          <a:p>
            <a:pPr marL="0" marR="0" lvl="0" indent="0" algn="l" rtl="0">
              <a:lnSpc>
                <a:spcPct val="150000"/>
              </a:lnSpc>
              <a:spcBef>
                <a:spcPts val="0"/>
              </a:spcBef>
              <a:spcAft>
                <a:spcPts val="0"/>
              </a:spcAft>
              <a:buNone/>
            </a:pPr>
            <a:endParaRPr lang="en-US" sz="1200" b="1" i="0" u="none" strike="noStrike"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US" sz="1200" b="1" i="0" u="none" strike="noStrike" dirty="0">
                <a:solidFill>
                  <a:srgbClr val="000000"/>
                </a:solidFill>
                <a:latin typeface="Century Gothic"/>
                <a:ea typeface="Century Gothic"/>
                <a:cs typeface="Century Gothic"/>
                <a:sym typeface="Century Gothic"/>
              </a:rPr>
              <a:t>Notable Template Features: </a:t>
            </a:r>
            <a:r>
              <a:rPr lang="en-US" sz="1200" i="0" u="none" strike="noStrike" dirty="0">
                <a:solidFill>
                  <a:srgbClr val="000000"/>
                </a:solidFill>
                <a:latin typeface="Century Gothic"/>
                <a:ea typeface="Century Gothic"/>
                <a:cs typeface="Century Gothic"/>
                <a:sym typeface="Century Gothic"/>
              </a:rPr>
              <a:t>The template features three distinct sections labeled </a:t>
            </a:r>
            <a:r>
              <a:rPr lang="en-US" sz="1200" i="1" u="none" strike="noStrike" dirty="0">
                <a:solidFill>
                  <a:srgbClr val="000000"/>
                </a:solidFill>
                <a:latin typeface="Century Gothic"/>
                <a:ea typeface="Century Gothic"/>
                <a:cs typeface="Century Gothic"/>
                <a:sym typeface="Century Gothic"/>
              </a:rPr>
              <a:t>Now, Next</a:t>
            </a:r>
            <a:r>
              <a:rPr lang="en-US" sz="1200" i="0" u="none" strike="noStrike" dirty="0">
                <a:solidFill>
                  <a:srgbClr val="000000"/>
                </a:solidFill>
                <a:latin typeface="Century Gothic"/>
                <a:ea typeface="Century Gothic"/>
                <a:cs typeface="Century Gothic"/>
                <a:sym typeface="Century Gothic"/>
              </a:rPr>
              <a:t>, and </a:t>
            </a:r>
            <a:r>
              <a:rPr lang="en-US" sz="1200" i="1" u="none" strike="noStrike" dirty="0">
                <a:solidFill>
                  <a:srgbClr val="000000"/>
                </a:solidFill>
                <a:latin typeface="Century Gothic"/>
                <a:ea typeface="Century Gothic"/>
                <a:cs typeface="Century Gothic"/>
                <a:sym typeface="Century Gothic"/>
              </a:rPr>
              <a:t>Later</a:t>
            </a:r>
            <a:r>
              <a:rPr lang="en-US" sz="1200" i="0" u="none" strike="noStrike" dirty="0">
                <a:solidFill>
                  <a:srgbClr val="000000"/>
                </a:solidFill>
                <a:latin typeface="Century Gothic"/>
                <a:ea typeface="Century Gothic"/>
                <a:cs typeface="Century Gothic"/>
                <a:sym typeface="Century Gothic"/>
              </a:rPr>
              <a:t>, which provides a straightforward framework for organizing tasks and initiatives based on their timeframes. Each section contains customizable placeholders to detail specific activities, goals, or milestones, so teams can clearly visualize and prioritize their work. The color-coded boxes help to differentiate between tasks, so it’s easy to track progress and adjust plans as needed. Overall, the simple and intuitive design of this template makes it an effective tool for Agile project management and strategic planning.</a:t>
            </a:r>
            <a:endParaRPr sz="1200" dirty="0"/>
          </a:p>
        </p:txBody>
      </p:sp>
      <p:pic>
        <p:nvPicPr>
          <p:cNvPr id="93" name="Google Shape;93;p1">
            <a:hlinkClick r:id="rId5"/>
          </p:cNvPr>
          <p:cNvPicPr preferRelativeResize="0"/>
          <p:nvPr/>
        </p:nvPicPr>
        <p:blipFill rotWithShape="1">
          <a:blip r:embed="rId6">
            <a:alphaModFix/>
          </a:blip>
          <a:srcRect/>
          <a:stretch/>
        </p:blipFill>
        <p:spPr>
          <a:xfrm>
            <a:off x="8833993" y="280262"/>
            <a:ext cx="3041396" cy="604919"/>
          </a:xfrm>
          <a:prstGeom prst="rect">
            <a:avLst/>
          </a:prstGeom>
          <a:noFill/>
          <a:ln>
            <a:noFill/>
          </a:ln>
        </p:spPr>
      </p:pic>
      <p:pic>
        <p:nvPicPr>
          <p:cNvPr id="2" name="Google Shape;92;p1">
            <a:extLst>
              <a:ext uri="{FF2B5EF4-FFF2-40B4-BE49-F238E27FC236}">
                <a16:creationId xmlns:a16="http://schemas.microsoft.com/office/drawing/2014/main" id="{76E60707-DE2E-C957-271E-D7B028AB7931}"/>
              </a:ext>
            </a:extLst>
          </p:cNvPr>
          <p:cNvPicPr preferRelativeResize="0"/>
          <p:nvPr/>
        </p:nvPicPr>
        <p:blipFill>
          <a:blip r:embed="rId7"/>
          <a:srcRect/>
          <a:stretch/>
        </p:blipFill>
        <p:spPr>
          <a:xfrm>
            <a:off x="6781844" y="1658106"/>
            <a:ext cx="5054404" cy="2837636"/>
          </a:xfrm>
          <a:prstGeom prst="rect">
            <a:avLst/>
          </a:prstGeom>
          <a:noFill/>
          <a:ln>
            <a:noFill/>
          </a:ln>
          <a:effectLst>
            <a:outerShdw blurRad="152400" dist="38100" dir="2700000" sx="101000" sy="101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6" name="Picture 15" descr="Clock and calendar on table">
            <a:extLst>
              <a:ext uri="{FF2B5EF4-FFF2-40B4-BE49-F238E27FC236}">
                <a16:creationId xmlns:a16="http://schemas.microsoft.com/office/drawing/2014/main" id="{52E31A40-6D76-C026-0C64-03FFF7DB9356}"/>
              </a:ext>
            </a:extLst>
          </p:cNvPr>
          <p:cNvPicPr>
            <a:picLocks noChangeAspect="1"/>
          </p:cNvPicPr>
          <p:nvPr/>
        </p:nvPicPr>
        <p:blipFill rotWithShape="1">
          <a:blip r:embed="rId3">
            <a:alphaModFix amt="35000"/>
          </a:blip>
          <a:srcRect t="15955"/>
          <a:stretch/>
        </p:blipFill>
        <p:spPr>
          <a:xfrm>
            <a:off x="-17636" y="0"/>
            <a:ext cx="12227272" cy="6858000"/>
          </a:xfrm>
          <a:prstGeom prst="rect">
            <a:avLst/>
          </a:prstGeom>
        </p:spPr>
      </p:pic>
      <p:cxnSp>
        <p:nvCxnSpPr>
          <p:cNvPr id="178" name="Google Shape;178;p7"/>
          <p:cNvCxnSpPr>
            <a:cxnSpLocks/>
          </p:cNvCxnSpPr>
          <p:nvPr/>
        </p:nvCxnSpPr>
        <p:spPr>
          <a:xfrm>
            <a:off x="461274" y="4549867"/>
            <a:ext cx="11269453" cy="0"/>
          </a:xfrm>
          <a:prstGeom prst="straightConnector1">
            <a:avLst/>
          </a:prstGeom>
          <a:noFill/>
          <a:ln w="28575" cap="flat" cmpd="sng">
            <a:solidFill>
              <a:srgbClr val="7F7F7F"/>
            </a:solidFill>
            <a:prstDash val="solid"/>
            <a:miter lim="800000"/>
            <a:headEnd type="none" w="sm" len="sm"/>
            <a:tailEnd type="stealth" w="med" len="med"/>
          </a:ln>
        </p:spPr>
      </p:cxnSp>
      <p:sp>
        <p:nvSpPr>
          <p:cNvPr id="179" name="Google Shape;179;p7"/>
          <p:cNvSpPr>
            <a:spLocks noChangeAspect="1"/>
          </p:cNvSpPr>
          <p:nvPr/>
        </p:nvSpPr>
        <p:spPr>
          <a:xfrm>
            <a:off x="2096251" y="4184107"/>
            <a:ext cx="731520" cy="731520"/>
          </a:xfrm>
          <a:prstGeom prst="ellipse">
            <a:avLst/>
          </a:prstGeom>
          <a:solidFill>
            <a:schemeClr val="accent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82" name="Google Shape;182;p7"/>
          <p:cNvGrpSpPr/>
          <p:nvPr/>
        </p:nvGrpSpPr>
        <p:grpSpPr>
          <a:xfrm>
            <a:off x="1074646" y="1069110"/>
            <a:ext cx="2774731" cy="2991589"/>
            <a:chOff x="1074646" y="1526479"/>
            <a:chExt cx="2774731" cy="2991589"/>
          </a:xfrm>
        </p:grpSpPr>
        <p:sp>
          <p:nvSpPr>
            <p:cNvPr id="183" name="Google Shape;183;p7"/>
            <p:cNvSpPr/>
            <p:nvPr/>
          </p:nvSpPr>
          <p:spPr>
            <a:xfrm>
              <a:off x="1074646" y="1526479"/>
              <a:ext cx="2774731" cy="2778666"/>
            </a:xfrm>
            <a:prstGeom prst="roundRect">
              <a:avLst>
                <a:gd name="adj" fmla="val 7576"/>
              </a:avLst>
            </a:prstGeom>
            <a:solidFill>
              <a:schemeClr val="accent4"/>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p:txBody>
        </p:sp>
        <p:sp>
          <p:nvSpPr>
            <p:cNvPr id="184" name="Google Shape;184;p7"/>
            <p:cNvSpPr/>
            <p:nvPr/>
          </p:nvSpPr>
          <p:spPr>
            <a:xfrm rot="10800000">
              <a:off x="2261984" y="4173193"/>
              <a:ext cx="400055" cy="34487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grpSp>
        <p:nvGrpSpPr>
          <p:cNvPr id="185" name="Google Shape;185;p7"/>
          <p:cNvGrpSpPr/>
          <p:nvPr/>
        </p:nvGrpSpPr>
        <p:grpSpPr>
          <a:xfrm>
            <a:off x="4708634" y="1069110"/>
            <a:ext cx="2774731" cy="2991589"/>
            <a:chOff x="4708634" y="1526479"/>
            <a:chExt cx="2774731" cy="2991589"/>
          </a:xfrm>
        </p:grpSpPr>
        <p:sp>
          <p:nvSpPr>
            <p:cNvPr id="186" name="Google Shape;186;p7"/>
            <p:cNvSpPr/>
            <p:nvPr/>
          </p:nvSpPr>
          <p:spPr>
            <a:xfrm>
              <a:off x="4708634" y="1526479"/>
              <a:ext cx="2774731" cy="2778666"/>
            </a:xfrm>
            <a:prstGeom prst="roundRect">
              <a:avLst>
                <a:gd name="adj" fmla="val 8334"/>
              </a:avLst>
            </a:prstGeom>
            <a:solidFill>
              <a:schemeClr val="accent6"/>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p:txBody>
        </p:sp>
        <p:sp>
          <p:nvSpPr>
            <p:cNvPr id="187" name="Google Shape;187;p7"/>
            <p:cNvSpPr/>
            <p:nvPr/>
          </p:nvSpPr>
          <p:spPr>
            <a:xfrm rot="10800000">
              <a:off x="5895972" y="4173193"/>
              <a:ext cx="400055" cy="34487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grpSp>
        <p:nvGrpSpPr>
          <p:cNvPr id="188" name="Google Shape;188;p7"/>
          <p:cNvGrpSpPr/>
          <p:nvPr/>
        </p:nvGrpSpPr>
        <p:grpSpPr>
          <a:xfrm>
            <a:off x="8342623" y="1069110"/>
            <a:ext cx="2774731" cy="2991589"/>
            <a:chOff x="8342623" y="1526479"/>
            <a:chExt cx="2774731" cy="2991589"/>
          </a:xfrm>
        </p:grpSpPr>
        <p:sp>
          <p:nvSpPr>
            <p:cNvPr id="189" name="Google Shape;189;p7"/>
            <p:cNvSpPr/>
            <p:nvPr/>
          </p:nvSpPr>
          <p:spPr>
            <a:xfrm>
              <a:off x="8342623" y="1526479"/>
              <a:ext cx="2774731" cy="2778666"/>
            </a:xfrm>
            <a:prstGeom prst="roundRect">
              <a:avLst>
                <a:gd name="adj" fmla="val 7576"/>
              </a:avLst>
            </a:prstGeom>
            <a:solidFill>
              <a:schemeClr val="accent5"/>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0" marR="0" lvl="0" indent="0" algn="l" rtl="0">
                <a:spcBef>
                  <a:spcPts val="0"/>
                </a:spcBef>
                <a:spcAft>
                  <a:spcPts val="0"/>
                </a:spcAft>
                <a:buNone/>
              </a:pPr>
              <a:endParaRPr sz="1600" b="0">
                <a:solidFill>
                  <a:schemeClr val="lt1"/>
                </a:solidFill>
                <a:latin typeface="Century Gothic"/>
                <a:ea typeface="Century Gothic"/>
                <a:cs typeface="Century Gothic"/>
                <a:sym typeface="Century Gothic"/>
              </a:endParaRPr>
            </a:p>
          </p:txBody>
        </p:sp>
        <p:sp>
          <p:nvSpPr>
            <p:cNvPr id="190" name="Google Shape;190;p7"/>
            <p:cNvSpPr/>
            <p:nvPr/>
          </p:nvSpPr>
          <p:spPr>
            <a:xfrm rot="10800000">
              <a:off x="9529961" y="4173193"/>
              <a:ext cx="400055" cy="34487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sp>
        <p:nvSpPr>
          <p:cNvPr id="195" name="Google Shape;195;p7"/>
          <p:cNvSpPr/>
          <p:nvPr/>
        </p:nvSpPr>
        <p:spPr>
          <a:xfrm>
            <a:off x="1538375" y="764309"/>
            <a:ext cx="1847273" cy="609600"/>
          </a:xfrm>
          <a:prstGeom prst="flowChartTerminator">
            <a:avLst/>
          </a:prstGeom>
          <a:solidFill>
            <a:schemeClr val="accent4"/>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chemeClr val="lt1"/>
                </a:solidFill>
                <a:latin typeface="Century Gothic"/>
                <a:ea typeface="Century Gothic"/>
                <a:cs typeface="Century Gothic"/>
                <a:sym typeface="Century Gothic"/>
              </a:rPr>
              <a:t>NOW</a:t>
            </a:r>
            <a:endParaRPr sz="2000" b="1" dirty="0">
              <a:solidFill>
                <a:schemeClr val="lt1"/>
              </a:solidFill>
              <a:latin typeface="Arial"/>
              <a:ea typeface="Arial"/>
              <a:cs typeface="Arial"/>
              <a:sym typeface="Arial"/>
            </a:endParaRPr>
          </a:p>
        </p:txBody>
      </p:sp>
      <p:sp>
        <p:nvSpPr>
          <p:cNvPr id="196" name="Google Shape;196;p7"/>
          <p:cNvSpPr/>
          <p:nvPr/>
        </p:nvSpPr>
        <p:spPr>
          <a:xfrm>
            <a:off x="5172363" y="764309"/>
            <a:ext cx="1847273" cy="609600"/>
          </a:xfrm>
          <a:prstGeom prst="flowChartTerminator">
            <a:avLst/>
          </a:prstGeom>
          <a:solidFill>
            <a:schemeClr val="accent6"/>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chemeClr val="lt1"/>
                </a:solidFill>
                <a:latin typeface="Century Gothic"/>
                <a:ea typeface="Century Gothic"/>
                <a:cs typeface="Century Gothic"/>
                <a:sym typeface="Century Gothic"/>
              </a:rPr>
              <a:t>NEXT</a:t>
            </a:r>
            <a:endParaRPr sz="2000" b="1" dirty="0">
              <a:solidFill>
                <a:schemeClr val="lt1"/>
              </a:solidFill>
              <a:latin typeface="Arial"/>
              <a:ea typeface="Arial"/>
              <a:cs typeface="Arial"/>
              <a:sym typeface="Arial"/>
            </a:endParaRPr>
          </a:p>
        </p:txBody>
      </p:sp>
      <p:sp>
        <p:nvSpPr>
          <p:cNvPr id="197" name="Google Shape;197;p7"/>
          <p:cNvSpPr/>
          <p:nvPr/>
        </p:nvSpPr>
        <p:spPr>
          <a:xfrm>
            <a:off x="8806352" y="764309"/>
            <a:ext cx="1847273" cy="609600"/>
          </a:xfrm>
          <a:prstGeom prst="flowChartTerminator">
            <a:avLst/>
          </a:prstGeom>
          <a:solidFill>
            <a:schemeClr val="accent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chemeClr val="lt1"/>
                </a:solidFill>
                <a:latin typeface="Century Gothic"/>
                <a:ea typeface="Century Gothic"/>
                <a:cs typeface="Century Gothic"/>
                <a:sym typeface="Century Gothic"/>
              </a:rPr>
              <a:t>LATER</a:t>
            </a:r>
            <a:endParaRPr sz="2000" b="1" dirty="0">
              <a:solidFill>
                <a:schemeClr val="lt1"/>
              </a:solidFill>
              <a:latin typeface="Arial"/>
              <a:ea typeface="Arial"/>
              <a:cs typeface="Arial"/>
              <a:sym typeface="Arial"/>
            </a:endParaRPr>
          </a:p>
        </p:txBody>
      </p:sp>
      <p:sp>
        <p:nvSpPr>
          <p:cNvPr id="2" name="Google Shape;179;p7">
            <a:extLst>
              <a:ext uri="{FF2B5EF4-FFF2-40B4-BE49-F238E27FC236}">
                <a16:creationId xmlns:a16="http://schemas.microsoft.com/office/drawing/2014/main" id="{2E395F4E-5F26-51FE-639A-0948862DCCF9}"/>
              </a:ext>
            </a:extLst>
          </p:cNvPr>
          <p:cNvSpPr>
            <a:spLocks noChangeAspect="1"/>
          </p:cNvSpPr>
          <p:nvPr/>
        </p:nvSpPr>
        <p:spPr>
          <a:xfrm>
            <a:off x="5732831" y="4184107"/>
            <a:ext cx="731520" cy="731520"/>
          </a:xfrm>
          <a:prstGeom prst="ellipse">
            <a:avLst/>
          </a:prstGeom>
          <a:solidFill>
            <a:schemeClr val="accent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 name="Google Shape;179;p7">
            <a:extLst>
              <a:ext uri="{FF2B5EF4-FFF2-40B4-BE49-F238E27FC236}">
                <a16:creationId xmlns:a16="http://schemas.microsoft.com/office/drawing/2014/main" id="{2D0231D1-9DA2-CB60-3DC9-ED7197E733EA}"/>
              </a:ext>
            </a:extLst>
          </p:cNvPr>
          <p:cNvSpPr>
            <a:spLocks noChangeAspect="1"/>
          </p:cNvSpPr>
          <p:nvPr/>
        </p:nvSpPr>
        <p:spPr>
          <a:xfrm>
            <a:off x="9369411" y="4184107"/>
            <a:ext cx="731520" cy="731520"/>
          </a:xfrm>
          <a:prstGeom prst="ellipse">
            <a:avLst/>
          </a:prstGeom>
          <a:solidFill>
            <a:schemeClr val="accent5"/>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 name="TextBox 3">
            <a:extLst>
              <a:ext uri="{FF2B5EF4-FFF2-40B4-BE49-F238E27FC236}">
                <a16:creationId xmlns:a16="http://schemas.microsoft.com/office/drawing/2014/main" id="{6EE79636-02C2-41E2-DCE9-403F1E2B2266}"/>
              </a:ext>
            </a:extLst>
          </p:cNvPr>
          <p:cNvSpPr txBox="1"/>
          <p:nvPr/>
        </p:nvSpPr>
        <p:spPr>
          <a:xfrm>
            <a:off x="5760720" y="60276"/>
            <a:ext cx="6372665" cy="363176"/>
          </a:xfrm>
          <a:prstGeom prst="rect">
            <a:avLst/>
          </a:prstGeom>
          <a:noFill/>
          <a:effectLst/>
        </p:spPr>
        <p:txBody>
          <a:bodyPr wrap="square" lIns="91440" tIns="73152" rIns="182880" bIns="73152" rtlCol="0" anchor="t" anchorCtr="0">
            <a:spAutoFit/>
          </a:bodyPr>
          <a:lstStyle/>
          <a:p>
            <a:pPr algn="r"/>
            <a:r>
              <a:rPr lang="en-US" dirty="0">
                <a:solidFill>
                  <a:schemeClr val="tx1">
                    <a:lumMod val="65000"/>
                    <a:lumOff val="35000"/>
                  </a:schemeClr>
                </a:solidFill>
                <a:latin typeface="Century Gothic" panose="020B0502020202020204" pitchFamily="34" charset="0"/>
              </a:rPr>
              <a:t>PowerPoint Simple Roadmap Template</a:t>
            </a:r>
          </a:p>
        </p:txBody>
      </p:sp>
      <p:pic>
        <p:nvPicPr>
          <p:cNvPr id="6" name="Graphic 5" descr="Stopwatch with solid fill">
            <a:extLst>
              <a:ext uri="{FF2B5EF4-FFF2-40B4-BE49-F238E27FC236}">
                <a16:creationId xmlns:a16="http://schemas.microsoft.com/office/drawing/2014/main" id="{F9C1AD8F-531C-338E-2E2B-2F1D849BBE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7691" y="4275547"/>
            <a:ext cx="548640" cy="548640"/>
          </a:xfrm>
          <a:prstGeom prst="rect">
            <a:avLst/>
          </a:prstGeom>
        </p:spPr>
      </p:pic>
      <p:pic>
        <p:nvPicPr>
          <p:cNvPr id="8" name="Graphic 7" descr="Stopwatch 50% with solid fill">
            <a:extLst>
              <a:ext uri="{FF2B5EF4-FFF2-40B4-BE49-F238E27FC236}">
                <a16:creationId xmlns:a16="http://schemas.microsoft.com/office/drawing/2014/main" id="{615B728A-96D3-DEB3-3E67-C16859528D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21679" y="4275547"/>
            <a:ext cx="548640" cy="548640"/>
          </a:xfrm>
          <a:prstGeom prst="rect">
            <a:avLst/>
          </a:prstGeom>
        </p:spPr>
      </p:pic>
      <p:pic>
        <p:nvPicPr>
          <p:cNvPr id="10" name="Graphic 9" descr="Stopwatch 75% with solid fill">
            <a:extLst>
              <a:ext uri="{FF2B5EF4-FFF2-40B4-BE49-F238E27FC236}">
                <a16:creationId xmlns:a16="http://schemas.microsoft.com/office/drawing/2014/main" id="{CF42C32D-582A-E267-0F3A-640593AC21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63513" y="4275547"/>
            <a:ext cx="548640"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graphicFrame>
        <p:nvGraphicFramePr>
          <p:cNvPr id="253" name="Google Shape;253;p12"/>
          <p:cNvGraphicFramePr/>
          <p:nvPr>
            <p:extLst>
              <p:ext uri="{D42A27DB-BD31-4B8C-83A1-F6EECF244321}">
                <p14:modId xmlns:p14="http://schemas.microsoft.com/office/powerpoint/2010/main" val="2952094396"/>
              </p:ext>
            </p:extLst>
          </p:nvPr>
        </p:nvGraphicFramePr>
        <p:xfrm>
          <a:off x="787790" y="1050352"/>
          <a:ext cx="10227225" cy="2468350"/>
        </p:xfrm>
        <a:graphic>
          <a:graphicData uri="http://schemas.openxmlformats.org/drawingml/2006/table">
            <a:tbl>
              <a:tblPr firstRow="1" firstCol="1" bandRow="1">
                <a:noFill/>
                <a:tableStyleId>{D40A2053-CA6B-45B9-BB66-AA2DCEEF7E4C}</a:tableStyleId>
              </a:tblPr>
              <a:tblGrid>
                <a:gridCol w="10227225">
                  <a:extLst>
                    <a:ext uri="{9D8B030D-6E8A-4147-A177-3AD203B41FA5}">
                      <a16:colId xmlns:a16="http://schemas.microsoft.com/office/drawing/2014/main" val="20000"/>
                    </a:ext>
                  </a:extLst>
                </a:gridCol>
              </a:tblGrid>
              <a:tr h="2468350">
                <a:tc>
                  <a:txBody>
                    <a:bodyPr/>
                    <a:lstStyle/>
                    <a:p>
                      <a:pPr marL="0" marR="0" lvl="0" indent="0" algn="ctr" rtl="0">
                        <a:spcBef>
                          <a:spcPts val="0"/>
                        </a:spcBef>
                        <a:spcAft>
                          <a:spcPts val="0"/>
                        </a:spcAft>
                        <a:buNone/>
                      </a:pPr>
                      <a:r>
                        <a:rPr lang="en-US" sz="1600" b="1" u="none" strike="noStrike" cap="none" dirty="0">
                          <a:solidFill>
                            <a:schemeClr val="dk1"/>
                          </a:solidFill>
                          <a:latin typeface="Century Gothic"/>
                          <a:ea typeface="Century Gothic"/>
                          <a:cs typeface="Century Gothic"/>
                          <a:sym typeface="Century Gothic"/>
                        </a:rPr>
                        <a:t>DISCLAIMER</a:t>
                      </a:r>
                      <a:endParaRPr sz="1200" b="1" u="none" strike="noStrike" cap="none"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b="0" u="none" strike="noStrike" cap="none" dirty="0">
                          <a:solidFill>
                            <a:schemeClr val="dk1"/>
                          </a:solidFill>
                          <a:latin typeface="Century Gothic"/>
                          <a:ea typeface="Century Gothic"/>
                          <a:cs typeface="Century Gothic"/>
                          <a:sym typeface="Century Gothic"/>
                        </a:rPr>
                        <a:t> </a:t>
                      </a:r>
                      <a:endParaRPr dirty="0"/>
                    </a:p>
                    <a:p>
                      <a:pPr marL="0" marR="0" lvl="0" indent="0" algn="l" rtl="0">
                        <a:spcBef>
                          <a:spcPts val="0"/>
                        </a:spcBef>
                        <a:spcAft>
                          <a:spcPts val="0"/>
                        </a:spcAft>
                        <a:buNone/>
                      </a:pPr>
                      <a:r>
                        <a:rPr lang="en-US" sz="1400" b="0" u="none" strike="noStrike" cap="none" dirty="0">
                          <a:solidFill>
                            <a:schemeClr val="dk1"/>
                          </a:solidFill>
                          <a:latin typeface="Century Gothic"/>
                          <a:ea typeface="Century Gothic"/>
                          <a:cs typeface="Century Gothic"/>
                          <a:sym typeface="Century Gothic"/>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sz="1400" b="0" u="none" strike="noStrike" cap="none" dirty="0">
                        <a:solidFill>
                          <a:schemeClr val="dk1"/>
                        </a:solidFill>
                        <a:latin typeface="Century Gothic"/>
                        <a:ea typeface="Century Gothic"/>
                        <a:cs typeface="Century Gothic"/>
                        <a:sym typeface="Century Gothic"/>
                      </a:endParaRPr>
                    </a:p>
                  </a:txBody>
                  <a:tcPr marL="228600" marR="73025" marT="0" marB="0" anchor="ctr">
                    <a:lnL w="76200"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319</Words>
  <Application>Microsoft Macintosh PowerPoint</Application>
  <PresentationFormat>Widescreen</PresentationFormat>
  <Paragraphs>34</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vt:lpstr>
      <vt:lpstr>Play</vt:lpstr>
      <vt:lpstr>Arial</vt:lpstr>
      <vt:lpstr>Century Gothic</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Megan Herchold</cp:lastModifiedBy>
  <cp:revision>11</cp:revision>
  <dcterms:created xsi:type="dcterms:W3CDTF">2021-07-07T23:54:57Z</dcterms:created>
  <dcterms:modified xsi:type="dcterms:W3CDTF">2024-06-13T05:57:44Z</dcterms:modified>
</cp:coreProperties>
</file>