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
  </p:notesMasterIdLst>
  <p:sldIdLst>
    <p:sldId id="408" r:id="rId2"/>
    <p:sldId id="428" r:id="rId3"/>
    <p:sldId id="429" r:id="rId4"/>
    <p:sldId id="427"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78B1DB"/>
    <a:srgbClr val="78B155"/>
    <a:srgbClr val="C4F0C7"/>
    <a:srgbClr val="E77E00"/>
    <a:srgbClr val="E86C01"/>
    <a:srgbClr val="D43807"/>
    <a:srgbClr val="FF00BA"/>
    <a:srgbClr val="FF7600"/>
    <a:srgbClr val="FB9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6" autoAdjust="0"/>
    <p:restoredTop sz="96058"/>
  </p:normalViewPr>
  <p:slideViewPr>
    <p:cSldViewPr snapToGrid="0" snapToObjects="1">
      <p:cViewPr varScale="1">
        <p:scale>
          <a:sx n="127" d="100"/>
          <a:sy n="127" d="100"/>
        </p:scale>
        <p:origin x="440"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7&amp;utm_source=template-powerpoint&amp;utm_medium=content&amp;utm_campaign=Blank+Agile+Scrum+Team+Charter-powerpoint-12117&amp;lpa=Blank+Agile+Scrum+Team+Charter+powerpoint+1211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C4F0C7">
                  <a:alpha val="77000"/>
                </a:srgb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6367721"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Agile Scrum Team Charter Template</a:t>
            </a:r>
            <a:endParaRPr lang="en-US" sz="32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778776"/>
            <a:ext cx="4367633" cy="4356577"/>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to establish an Agile Scrum team to define roles, values, and success criteria. Doing so will help ensure clarity and alignment for effective Scrum practices.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includes sections for purpose, roles and responsibilities, Definition of Done, and Agile methods/events. This provides a structured framework to support Scrum processes and facilitate continuous improvement and effective communication within the team.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046705" y="1878405"/>
            <a:ext cx="6812805" cy="3856060"/>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Define the fundamental reason for the team's existence and what the project aims to achieve.</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List the core values the team agrees to uphold (e.g., commitment, courage, focus, openness, and respect) and any team-specific agreements to enhance collaboration.</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Establish a shared understanding of what it means for work to be completed, including the necessary criteria that must be met to consider a product increment finished.</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Identify all critical stakeholders involved or affected by the project, outlining their interest and influence regarding the project's outcomes.</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Specify the Agile methodologies (e.g., Scrum, Kanban) and key events (e.g., Daily Stand-ups, Sprint Planning, Reviews, and Retrospectives) the team will utilize during the project.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129266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Describe essential dependencies between this team and other projects or organizational functions, including any external dependencies that could impact deliverables.</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Outline how the team will communicate, detailing the channels, frequency, and formats used for communication within the team and with stakeholders.</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Define clear, specific, and measurable criteria for success to evaluate the project's progress and completion effectively.</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892552"/>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Identify potential risks and the strategies for mitigating them, ensuring the team is prepared to handle uncertainties effectively.</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extLst>
              <p:ext uri="{D42A27DB-BD31-4B8C-83A1-F6EECF244321}">
                <p14:modId xmlns:p14="http://schemas.microsoft.com/office/powerpoint/2010/main" val="3748578938"/>
              </p:ext>
            </p:extLst>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r>
                        <a:rPr lang="en-US" sz="1300" dirty="0">
                          <a:latin typeface="Century Gothic" panose="020B0502020202020204" pitchFamily="34" charset="0"/>
                        </a:rPr>
                        <a:t>Scrum Master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Clearly delineate the roles within the Scrum team,</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r>
                        <a:rPr lang="en-US" sz="1300" dirty="0">
                          <a:latin typeface="Century Gothic" panose="020B0502020202020204" pitchFamily="34" charset="0"/>
                        </a:rPr>
                        <a:t>Product Owner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such as Scrum Master, Product Owner, and Developers, </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r>
                        <a:rPr lang="en-US" sz="1300" dirty="0">
                          <a:latin typeface="Century Gothic" panose="020B0502020202020204" pitchFamily="34" charset="0"/>
                        </a:rPr>
                        <a:t>Etc.</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and describe the responsibilities associated with each role.</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Describe the process for regularly reviewing and improving the team’s workflow, techniques, and interactions to enhance productivity and product quality.</a:t>
            </a:r>
          </a:p>
        </p:txBody>
      </p:sp>
      <p:sp>
        <p:nvSpPr>
          <p:cNvPr id="4" name="TextBox 3">
            <a:extLst>
              <a:ext uri="{FF2B5EF4-FFF2-40B4-BE49-F238E27FC236}">
                <a16:creationId xmlns:a16="http://schemas.microsoft.com/office/drawing/2014/main" id="{ED030734-2CAF-F3C6-2DCF-CC6C1874095A}"/>
              </a:ext>
            </a:extLst>
          </p:cNvPr>
          <p:cNvSpPr txBox="1"/>
          <p:nvPr/>
        </p:nvSpPr>
        <p:spPr>
          <a:xfrm>
            <a:off x="-43955" y="-763130"/>
            <a:ext cx="9215176"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Blank / Instructional</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300150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292388"/>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Text</a:t>
            </a:r>
          </a:p>
        </p:txBody>
      </p:sp>
      <p:sp>
        <p:nvSpPr>
          <p:cNvPr id="4" name="TextBox 3">
            <a:extLst>
              <a:ext uri="{FF2B5EF4-FFF2-40B4-BE49-F238E27FC236}">
                <a16:creationId xmlns:a16="http://schemas.microsoft.com/office/drawing/2014/main" id="{ED030734-2CAF-F3C6-2DCF-CC6C1874095A}"/>
              </a:ext>
            </a:extLst>
          </p:cNvPr>
          <p:cNvSpPr txBox="1"/>
          <p:nvPr/>
        </p:nvSpPr>
        <p:spPr>
          <a:xfrm>
            <a:off x="-43955" y="-763130"/>
            <a:ext cx="2589447"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Blank</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88162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Light green and yellow oil painting">
            <a:extLst>
              <a:ext uri="{FF2B5EF4-FFF2-40B4-BE49-F238E27FC236}">
                <a16:creationId xmlns:a16="http://schemas.microsoft.com/office/drawing/2014/main" id="{1C52AD82-9F7A-CD01-E676-1345D8BB1D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5" name="Rectangle 4">
            <a:extLst>
              <a:ext uri="{FF2B5EF4-FFF2-40B4-BE49-F238E27FC236}">
                <a16:creationId xmlns:a16="http://schemas.microsoft.com/office/drawing/2014/main" id="{57032AB0-4252-D7D1-65E6-C4B6E8DA0D7D}"/>
              </a:ext>
            </a:extLst>
          </p:cNvPr>
          <p:cNvSpPr/>
          <p:nvPr/>
        </p:nvSpPr>
        <p:spPr>
          <a:xfrm>
            <a:off x="9144002" y="0"/>
            <a:ext cx="3047998" cy="2285998"/>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1366C81-40D7-EE7D-DC38-D3EC1C05FDAC}"/>
              </a:ext>
            </a:extLst>
          </p:cNvPr>
          <p:cNvSpPr/>
          <p:nvPr/>
        </p:nvSpPr>
        <p:spPr>
          <a:xfrm>
            <a:off x="9144000" y="2285999"/>
            <a:ext cx="3048000" cy="2286001"/>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2F2086B-ADA4-6ADA-4997-C87D20FFB16B}"/>
              </a:ext>
            </a:extLst>
          </p:cNvPr>
          <p:cNvSpPr/>
          <p:nvPr/>
        </p:nvSpPr>
        <p:spPr>
          <a:xfrm>
            <a:off x="-4" y="0"/>
            <a:ext cx="3048000" cy="2286000"/>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33770-703D-6A0A-E416-7379FA636192}"/>
              </a:ext>
            </a:extLst>
          </p:cNvPr>
          <p:cNvSpPr/>
          <p:nvPr/>
        </p:nvSpPr>
        <p:spPr>
          <a:xfrm>
            <a:off x="-8" y="2286000"/>
            <a:ext cx="3048000"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EB6C2B-D628-BCF3-EEA6-4B948ADCAB29}"/>
              </a:ext>
            </a:extLst>
          </p:cNvPr>
          <p:cNvSpPr/>
          <p:nvPr/>
        </p:nvSpPr>
        <p:spPr>
          <a:xfrm>
            <a:off x="-10" y="4572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E6F77-C864-567F-CA20-4E2CB4DC4C92}"/>
              </a:ext>
            </a:extLst>
          </p:cNvPr>
          <p:cNvSpPr/>
          <p:nvPr/>
        </p:nvSpPr>
        <p:spPr>
          <a:xfrm>
            <a:off x="3047997" y="0"/>
            <a:ext cx="6095993" cy="2286000"/>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71FD974-EDFF-BDE4-BDBF-4A2D5E3AF39F}"/>
              </a:ext>
            </a:extLst>
          </p:cNvPr>
          <p:cNvSpPr/>
          <p:nvPr/>
        </p:nvSpPr>
        <p:spPr>
          <a:xfrm>
            <a:off x="3047993" y="2286000"/>
            <a:ext cx="3048000" cy="22860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6D7C6-4249-51E9-3735-1CDBFF16901C}"/>
              </a:ext>
            </a:extLst>
          </p:cNvPr>
          <p:cNvSpPr/>
          <p:nvPr/>
        </p:nvSpPr>
        <p:spPr>
          <a:xfrm>
            <a:off x="3047992"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ABA327-A719-89EB-DF4E-69D956999C51}"/>
              </a:ext>
            </a:extLst>
          </p:cNvPr>
          <p:cNvSpPr/>
          <p:nvPr/>
        </p:nvSpPr>
        <p:spPr>
          <a:xfrm>
            <a:off x="6095992" y="2286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CA1AA3-4B09-2687-F854-836FCDF2C3B4}"/>
              </a:ext>
            </a:extLst>
          </p:cNvPr>
          <p:cNvSpPr/>
          <p:nvPr/>
        </p:nvSpPr>
        <p:spPr>
          <a:xfrm>
            <a:off x="6095991" y="4572000"/>
            <a:ext cx="3048000" cy="2286000"/>
          </a:xfrm>
          <a:prstGeom prst="rect">
            <a:avLst/>
          </a:prstGeom>
          <a:solidFill>
            <a:schemeClr val="bg1">
              <a:alpha val="5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81FDA8C-4D93-D9C2-64BA-18E0927626DA}"/>
              </a:ext>
            </a:extLst>
          </p:cNvPr>
          <p:cNvSpPr txBox="1"/>
          <p:nvPr/>
        </p:nvSpPr>
        <p:spPr>
          <a:xfrm>
            <a:off x="24467" y="110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 Purpose</a:t>
            </a:r>
            <a:endParaRPr lang="en-US" sz="1700" spc="300" dirty="0">
              <a:latin typeface="Century Gothic" panose="020B0502020202020204" pitchFamily="34" charset="0"/>
            </a:endParaRPr>
          </a:p>
        </p:txBody>
      </p:sp>
      <p:sp>
        <p:nvSpPr>
          <p:cNvPr id="29" name="TextBox 28">
            <a:extLst>
              <a:ext uri="{FF2B5EF4-FFF2-40B4-BE49-F238E27FC236}">
                <a16:creationId xmlns:a16="http://schemas.microsoft.com/office/drawing/2014/main" id="{B76DEC35-68E2-29D2-A02D-02477E22CB1D}"/>
              </a:ext>
            </a:extLst>
          </p:cNvPr>
          <p:cNvSpPr txBox="1"/>
          <p:nvPr/>
        </p:nvSpPr>
        <p:spPr>
          <a:xfrm>
            <a:off x="62569" y="418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OBJECTIVE: To develop and launch a user-friendly mobile app that allows EV drivers to locate and reserve charging stations efficiently.</a:t>
            </a:r>
          </a:p>
        </p:txBody>
      </p:sp>
      <p:sp>
        <p:nvSpPr>
          <p:cNvPr id="31" name="TextBox 30">
            <a:extLst>
              <a:ext uri="{FF2B5EF4-FFF2-40B4-BE49-F238E27FC236}">
                <a16:creationId xmlns:a16="http://schemas.microsoft.com/office/drawing/2014/main" id="{FAB73DA9-5009-8E7D-FD09-6B8A74F47042}"/>
              </a:ext>
            </a:extLst>
          </p:cNvPr>
          <p:cNvSpPr txBox="1"/>
          <p:nvPr/>
        </p:nvSpPr>
        <p:spPr>
          <a:xfrm>
            <a:off x="9168474" y="110170"/>
            <a:ext cx="3017520" cy="261610"/>
          </a:xfrm>
          <a:prstGeom prst="rect">
            <a:avLst/>
          </a:prstGeom>
          <a:noFill/>
          <a:effectLst/>
        </p:spPr>
        <p:txBody>
          <a:bodyPr wrap="square" tIns="0" bIns="0" rtlCol="0">
            <a:spAutoFit/>
          </a:bodyPr>
          <a:lstStyle/>
          <a:p>
            <a:r>
              <a:rPr lang="en-US" sz="1700" dirty="0">
                <a:latin typeface="Century Gothic" panose="020B0502020202020204" pitchFamily="34" charset="0"/>
              </a:rPr>
              <a:t>3. Values and Agreements</a:t>
            </a:r>
          </a:p>
        </p:txBody>
      </p:sp>
      <p:sp>
        <p:nvSpPr>
          <p:cNvPr id="32" name="TextBox 31">
            <a:extLst>
              <a:ext uri="{FF2B5EF4-FFF2-40B4-BE49-F238E27FC236}">
                <a16:creationId xmlns:a16="http://schemas.microsoft.com/office/drawing/2014/main" id="{C92206DF-3444-DD75-5746-7FDE33F22A1A}"/>
              </a:ext>
            </a:extLst>
          </p:cNvPr>
          <p:cNvSpPr txBox="1"/>
          <p:nvPr/>
        </p:nvSpPr>
        <p:spPr>
          <a:xfrm>
            <a:off x="9206576" y="418542"/>
            <a:ext cx="2950069" cy="1569660"/>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VALUES: Commitment, courage, focus, openness, and respect.</a:t>
            </a:r>
          </a:p>
          <a:p>
            <a:pPr>
              <a:spcAft>
                <a:spcPts val="600"/>
              </a:spcAft>
            </a:pPr>
            <a:r>
              <a:rPr lang="en-US" sz="1300" dirty="0">
                <a:latin typeface="Century Gothic" panose="020B0502020202020204" pitchFamily="34" charset="0"/>
              </a:rPr>
              <a:t>AGREEMENTS: All team members agree to be punctual for meetings, respect each other’s ideas, and provide constructive feedback.</a:t>
            </a:r>
          </a:p>
        </p:txBody>
      </p:sp>
      <p:sp>
        <p:nvSpPr>
          <p:cNvPr id="34" name="TextBox 33">
            <a:extLst>
              <a:ext uri="{FF2B5EF4-FFF2-40B4-BE49-F238E27FC236}">
                <a16:creationId xmlns:a16="http://schemas.microsoft.com/office/drawing/2014/main" id="{6240A751-A1F1-81D6-8CC6-2903F3C5C1E6}"/>
              </a:ext>
            </a:extLst>
          </p:cNvPr>
          <p:cNvSpPr txBox="1"/>
          <p:nvPr/>
        </p:nvSpPr>
        <p:spPr>
          <a:xfrm>
            <a:off x="9166636"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7. Definition of Done</a:t>
            </a:r>
          </a:p>
        </p:txBody>
      </p:sp>
      <p:sp>
        <p:nvSpPr>
          <p:cNvPr id="35" name="TextBox 34">
            <a:extLst>
              <a:ext uri="{FF2B5EF4-FFF2-40B4-BE49-F238E27FC236}">
                <a16:creationId xmlns:a16="http://schemas.microsoft.com/office/drawing/2014/main" id="{54B89D7F-F336-6CBC-A74A-57F6A019976A}"/>
              </a:ext>
            </a:extLst>
          </p:cNvPr>
          <p:cNvSpPr txBox="1"/>
          <p:nvPr/>
        </p:nvSpPr>
        <p:spPr>
          <a:xfrm>
            <a:off x="9204738" y="2704542"/>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CRITERIA: A sprint is not complete until the code has been peer-reviewed, passes all tests, meets quality standards, and is documented.</a:t>
            </a:r>
          </a:p>
        </p:txBody>
      </p:sp>
      <p:sp>
        <p:nvSpPr>
          <p:cNvPr id="37" name="TextBox 36">
            <a:extLst>
              <a:ext uri="{FF2B5EF4-FFF2-40B4-BE49-F238E27FC236}">
                <a16:creationId xmlns:a16="http://schemas.microsoft.com/office/drawing/2014/main" id="{F08ADA98-5C87-1193-1EC9-E640CEB2A940}"/>
              </a:ext>
            </a:extLst>
          </p:cNvPr>
          <p:cNvSpPr txBox="1"/>
          <p:nvPr/>
        </p:nvSpPr>
        <p:spPr>
          <a:xfrm>
            <a:off x="26298" y="2396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4. Key Stakeholders</a:t>
            </a:r>
            <a:endParaRPr lang="en-US" sz="1700" spc="300" dirty="0">
              <a:latin typeface="Century Gothic" panose="020B0502020202020204" pitchFamily="34" charset="0"/>
            </a:endParaRPr>
          </a:p>
        </p:txBody>
      </p:sp>
      <p:sp>
        <p:nvSpPr>
          <p:cNvPr id="38" name="TextBox 37">
            <a:extLst>
              <a:ext uri="{FF2B5EF4-FFF2-40B4-BE49-F238E27FC236}">
                <a16:creationId xmlns:a16="http://schemas.microsoft.com/office/drawing/2014/main" id="{3606654D-ADA9-4AD5-5205-74EB3229ECD4}"/>
              </a:ext>
            </a:extLst>
          </p:cNvPr>
          <p:cNvSpPr txBox="1"/>
          <p:nvPr/>
        </p:nvSpPr>
        <p:spPr>
          <a:xfrm>
            <a:off x="64400" y="2704542"/>
            <a:ext cx="2883828"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End users, product marketing team, customer service department, and senior management.</a:t>
            </a:r>
          </a:p>
          <a:p>
            <a:pPr>
              <a:spcAft>
                <a:spcPts val="600"/>
              </a:spcAft>
            </a:pPr>
            <a:r>
              <a:rPr lang="en-US" sz="1300" dirty="0">
                <a:latin typeface="Century Gothic" panose="020B0502020202020204" pitchFamily="34" charset="0"/>
              </a:rPr>
              <a:t>INTERESTS: Stakeholders are primarily interested in the app's ease of use, functionality, and reliability.</a:t>
            </a:r>
          </a:p>
        </p:txBody>
      </p:sp>
      <p:sp>
        <p:nvSpPr>
          <p:cNvPr id="40" name="TextBox 39">
            <a:extLst>
              <a:ext uri="{FF2B5EF4-FFF2-40B4-BE49-F238E27FC236}">
                <a16:creationId xmlns:a16="http://schemas.microsoft.com/office/drawing/2014/main" id="{FCD310F6-83DF-755C-45BA-49EA93D0CEE9}"/>
              </a:ext>
            </a:extLst>
          </p:cNvPr>
          <p:cNvSpPr txBox="1"/>
          <p:nvPr/>
        </p:nvSpPr>
        <p:spPr>
          <a:xfrm>
            <a:off x="24460" y="4682170"/>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8. Agile Methods / Events</a:t>
            </a:r>
          </a:p>
        </p:txBody>
      </p:sp>
      <p:sp>
        <p:nvSpPr>
          <p:cNvPr id="41" name="TextBox 40">
            <a:extLst>
              <a:ext uri="{FF2B5EF4-FFF2-40B4-BE49-F238E27FC236}">
                <a16:creationId xmlns:a16="http://schemas.microsoft.com/office/drawing/2014/main" id="{3498B486-C48E-0194-3187-3F0A2561495F}"/>
              </a:ext>
            </a:extLst>
          </p:cNvPr>
          <p:cNvSpPr txBox="1"/>
          <p:nvPr/>
        </p:nvSpPr>
        <p:spPr>
          <a:xfrm>
            <a:off x="62562" y="4990542"/>
            <a:ext cx="2883828" cy="136960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METHODOLOGIES: Utilizing Scrum framework.</a:t>
            </a:r>
          </a:p>
          <a:p>
            <a:pPr>
              <a:spcAft>
                <a:spcPts val="600"/>
              </a:spcAft>
            </a:pPr>
            <a:r>
              <a:rPr lang="en-US" sz="1300" dirty="0">
                <a:latin typeface="Century Gothic" panose="020B0502020202020204" pitchFamily="34" charset="0"/>
              </a:rPr>
              <a:t>EVENTS: Daily stand-ups, bi-weekly sprint planning, sprint reviews, and retrospectives at the end of each sprint.</a:t>
            </a:r>
          </a:p>
        </p:txBody>
      </p:sp>
      <p:sp>
        <p:nvSpPr>
          <p:cNvPr id="43" name="TextBox 42">
            <a:extLst>
              <a:ext uri="{FF2B5EF4-FFF2-40B4-BE49-F238E27FC236}">
                <a16:creationId xmlns:a16="http://schemas.microsoft.com/office/drawing/2014/main" id="{95CA06FE-DC6D-E34D-63C3-B52B83B5CB58}"/>
              </a:ext>
            </a:extLst>
          </p:cNvPr>
          <p:cNvSpPr txBox="1"/>
          <p:nvPr/>
        </p:nvSpPr>
        <p:spPr>
          <a:xfrm>
            <a:off x="3074296" y="2401928"/>
            <a:ext cx="2990004" cy="261610"/>
          </a:xfrm>
          <a:prstGeom prst="rect">
            <a:avLst/>
          </a:prstGeom>
          <a:noFill/>
          <a:effectLst/>
        </p:spPr>
        <p:txBody>
          <a:bodyPr wrap="square" tIns="0" bIns="0" rtlCol="0">
            <a:spAutoFit/>
          </a:bodyPr>
          <a:lstStyle/>
          <a:p>
            <a:r>
              <a:rPr lang="en-US" sz="1700" dirty="0">
                <a:latin typeface="Century Gothic" panose="020B0502020202020204" pitchFamily="34" charset="0"/>
              </a:rPr>
              <a:t>5. Key Interdependencies</a:t>
            </a:r>
          </a:p>
        </p:txBody>
      </p:sp>
      <p:sp>
        <p:nvSpPr>
          <p:cNvPr id="44" name="TextBox 43">
            <a:extLst>
              <a:ext uri="{FF2B5EF4-FFF2-40B4-BE49-F238E27FC236}">
                <a16:creationId xmlns:a16="http://schemas.microsoft.com/office/drawing/2014/main" id="{540E2E03-EE4C-034E-12DF-B64CA6F454D8}"/>
              </a:ext>
            </a:extLst>
          </p:cNvPr>
          <p:cNvSpPr txBox="1"/>
          <p:nvPr/>
        </p:nvSpPr>
        <p:spPr>
          <a:xfrm>
            <a:off x="3112398" y="2710300"/>
            <a:ext cx="2883828" cy="1092607"/>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Relies on data from the infrastructure team for real-time charging station availability and the marketing team for promotional content.</a:t>
            </a:r>
          </a:p>
        </p:txBody>
      </p:sp>
      <p:sp>
        <p:nvSpPr>
          <p:cNvPr id="46" name="TextBox 45">
            <a:extLst>
              <a:ext uri="{FF2B5EF4-FFF2-40B4-BE49-F238E27FC236}">
                <a16:creationId xmlns:a16="http://schemas.microsoft.com/office/drawing/2014/main" id="{ED7B21C4-AB79-0AC4-4C95-085DA0CFF058}"/>
              </a:ext>
            </a:extLst>
          </p:cNvPr>
          <p:cNvSpPr txBox="1"/>
          <p:nvPr/>
        </p:nvSpPr>
        <p:spPr>
          <a:xfrm>
            <a:off x="3072459"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9. Communication Plan</a:t>
            </a:r>
          </a:p>
        </p:txBody>
      </p:sp>
      <p:sp>
        <p:nvSpPr>
          <p:cNvPr id="47" name="TextBox 46">
            <a:extLst>
              <a:ext uri="{FF2B5EF4-FFF2-40B4-BE49-F238E27FC236}">
                <a16:creationId xmlns:a16="http://schemas.microsoft.com/office/drawing/2014/main" id="{ED610D70-F613-5D82-4C7A-D23EEE010CEA}"/>
              </a:ext>
            </a:extLst>
          </p:cNvPr>
          <p:cNvSpPr txBox="1"/>
          <p:nvPr/>
        </p:nvSpPr>
        <p:spPr>
          <a:xfrm>
            <a:off x="3110561" y="4996300"/>
            <a:ext cx="2950066"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INTERNAL: Daily stand-ups for team sync, Slack for day-to-day, and monthly town-hall meetings with all stakeholders.</a:t>
            </a:r>
          </a:p>
          <a:p>
            <a:pPr>
              <a:spcAft>
                <a:spcPts val="600"/>
              </a:spcAft>
            </a:pPr>
            <a:r>
              <a:rPr lang="en-US" sz="1300" dirty="0">
                <a:latin typeface="Century Gothic" panose="020B0502020202020204" pitchFamily="34" charset="0"/>
              </a:rPr>
              <a:t>EXTERNAL: Monthly newsletters to keep all external stakeholders informed of progress and any changes.</a:t>
            </a:r>
          </a:p>
        </p:txBody>
      </p:sp>
      <p:sp>
        <p:nvSpPr>
          <p:cNvPr id="49" name="TextBox 48">
            <a:extLst>
              <a:ext uri="{FF2B5EF4-FFF2-40B4-BE49-F238E27FC236}">
                <a16:creationId xmlns:a16="http://schemas.microsoft.com/office/drawing/2014/main" id="{ED6A0CEE-41B6-15EC-06FD-50DED281DB5C}"/>
              </a:ext>
            </a:extLst>
          </p:cNvPr>
          <p:cNvSpPr txBox="1"/>
          <p:nvPr/>
        </p:nvSpPr>
        <p:spPr>
          <a:xfrm>
            <a:off x="6124130" y="2401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6. Success Measures</a:t>
            </a:r>
          </a:p>
        </p:txBody>
      </p:sp>
      <p:sp>
        <p:nvSpPr>
          <p:cNvPr id="50" name="TextBox 49">
            <a:extLst>
              <a:ext uri="{FF2B5EF4-FFF2-40B4-BE49-F238E27FC236}">
                <a16:creationId xmlns:a16="http://schemas.microsoft.com/office/drawing/2014/main" id="{0B6F217C-3824-8583-AC56-75244F0C6DFF}"/>
              </a:ext>
            </a:extLst>
          </p:cNvPr>
          <p:cNvSpPr txBox="1"/>
          <p:nvPr/>
        </p:nvSpPr>
        <p:spPr>
          <a:xfrm>
            <a:off x="6162232" y="2710300"/>
            <a:ext cx="2883828" cy="149271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CRITERIA: Success will be measured by user adoption rates, customer satisfaction scores, and the achievement of a set application download target within the first six months post-launch.</a:t>
            </a:r>
          </a:p>
        </p:txBody>
      </p:sp>
      <p:sp>
        <p:nvSpPr>
          <p:cNvPr id="52" name="TextBox 51">
            <a:extLst>
              <a:ext uri="{FF2B5EF4-FFF2-40B4-BE49-F238E27FC236}">
                <a16:creationId xmlns:a16="http://schemas.microsoft.com/office/drawing/2014/main" id="{5B9BBB34-0D2E-9D98-FB14-2F076DFE3FC3}"/>
              </a:ext>
            </a:extLst>
          </p:cNvPr>
          <p:cNvSpPr txBox="1"/>
          <p:nvPr/>
        </p:nvSpPr>
        <p:spPr>
          <a:xfrm>
            <a:off x="6122293" y="4687928"/>
            <a:ext cx="2883830" cy="261610"/>
          </a:xfrm>
          <a:prstGeom prst="rect">
            <a:avLst/>
          </a:prstGeom>
          <a:noFill/>
          <a:effectLst/>
        </p:spPr>
        <p:txBody>
          <a:bodyPr wrap="square" tIns="0" bIns="0" rtlCol="0">
            <a:spAutoFit/>
          </a:bodyPr>
          <a:lstStyle/>
          <a:p>
            <a:r>
              <a:rPr lang="en-US" sz="1700" dirty="0">
                <a:latin typeface="Century Gothic" panose="020B0502020202020204" pitchFamily="34" charset="0"/>
              </a:rPr>
              <a:t>10. Risk Mgmt. Strategy</a:t>
            </a:r>
          </a:p>
        </p:txBody>
      </p:sp>
      <p:sp>
        <p:nvSpPr>
          <p:cNvPr id="53" name="TextBox 52">
            <a:extLst>
              <a:ext uri="{FF2B5EF4-FFF2-40B4-BE49-F238E27FC236}">
                <a16:creationId xmlns:a16="http://schemas.microsoft.com/office/drawing/2014/main" id="{6D82E0CC-E2C7-6227-6118-FC8B58F0F0DA}"/>
              </a:ext>
            </a:extLst>
          </p:cNvPr>
          <p:cNvSpPr txBox="1"/>
          <p:nvPr/>
        </p:nvSpPr>
        <p:spPr>
          <a:xfrm>
            <a:off x="6160395" y="4996300"/>
            <a:ext cx="2883828" cy="1769715"/>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RISKS: Potential delays due to unavailability of key team members or technical difficulties with third-party APIs.</a:t>
            </a:r>
          </a:p>
          <a:p>
            <a:pPr>
              <a:spcAft>
                <a:spcPts val="600"/>
              </a:spcAft>
            </a:pPr>
            <a:r>
              <a:rPr lang="en-US" sz="1300" dirty="0">
                <a:latin typeface="Century Gothic" panose="020B0502020202020204" pitchFamily="34" charset="0"/>
              </a:rPr>
              <a:t>MITIGATION: Cross-training team members and establishing agreements with multiple API providers.</a:t>
            </a:r>
          </a:p>
        </p:txBody>
      </p:sp>
      <p:sp>
        <p:nvSpPr>
          <p:cNvPr id="55" name="TextBox 54">
            <a:extLst>
              <a:ext uri="{FF2B5EF4-FFF2-40B4-BE49-F238E27FC236}">
                <a16:creationId xmlns:a16="http://schemas.microsoft.com/office/drawing/2014/main" id="{0C5BBEC6-A043-F3EC-7396-BDC55F5DA9E9}"/>
              </a:ext>
            </a:extLst>
          </p:cNvPr>
          <p:cNvSpPr txBox="1"/>
          <p:nvPr/>
        </p:nvSpPr>
        <p:spPr>
          <a:xfrm>
            <a:off x="3072465" y="110170"/>
            <a:ext cx="4509431" cy="261610"/>
          </a:xfrm>
          <a:prstGeom prst="rect">
            <a:avLst/>
          </a:prstGeom>
          <a:noFill/>
          <a:effectLst/>
        </p:spPr>
        <p:txBody>
          <a:bodyPr wrap="square" tIns="0" bIns="0" rtlCol="0">
            <a:spAutoFit/>
          </a:bodyPr>
          <a:lstStyle/>
          <a:p>
            <a:r>
              <a:rPr lang="en-US" sz="1700" dirty="0">
                <a:latin typeface="Century Gothic" panose="020B0502020202020204" pitchFamily="34" charset="0"/>
              </a:rPr>
              <a:t>2. Roles and Responsibilities</a:t>
            </a:r>
          </a:p>
        </p:txBody>
      </p:sp>
      <p:graphicFrame>
        <p:nvGraphicFramePr>
          <p:cNvPr id="57" name="Table 56">
            <a:extLst>
              <a:ext uri="{FF2B5EF4-FFF2-40B4-BE49-F238E27FC236}">
                <a16:creationId xmlns:a16="http://schemas.microsoft.com/office/drawing/2014/main" id="{403EBF39-4D59-6DDE-8510-AF2242C9DF4C}"/>
              </a:ext>
            </a:extLst>
          </p:cNvPr>
          <p:cNvGraphicFramePr>
            <a:graphicFrameLocks noGrp="1"/>
          </p:cNvGraphicFramePr>
          <p:nvPr>
            <p:extLst>
              <p:ext uri="{D42A27DB-BD31-4B8C-83A1-F6EECF244321}">
                <p14:modId xmlns:p14="http://schemas.microsoft.com/office/powerpoint/2010/main" val="2765198226"/>
              </p:ext>
            </p:extLst>
          </p:nvPr>
        </p:nvGraphicFramePr>
        <p:xfrm>
          <a:off x="3200398" y="538872"/>
          <a:ext cx="5753100" cy="1605799"/>
        </p:xfrm>
        <a:graphic>
          <a:graphicData uri="http://schemas.openxmlformats.org/drawingml/2006/table">
            <a:tbl>
              <a:tblPr firstRow="1" bandRow="1">
                <a:tableStyleId>{2D5ABB26-0587-4C30-8999-92F81FD0307C}</a:tableStyleId>
              </a:tblPr>
              <a:tblGrid>
                <a:gridCol w="1541540">
                  <a:extLst>
                    <a:ext uri="{9D8B030D-6E8A-4147-A177-3AD203B41FA5}">
                      <a16:colId xmlns:a16="http://schemas.microsoft.com/office/drawing/2014/main" val="992256926"/>
                    </a:ext>
                  </a:extLst>
                </a:gridCol>
                <a:gridCol w="4211560">
                  <a:extLst>
                    <a:ext uri="{9D8B030D-6E8A-4147-A177-3AD203B41FA5}">
                      <a16:colId xmlns:a16="http://schemas.microsoft.com/office/drawing/2014/main" val="1839328866"/>
                    </a:ext>
                  </a:extLst>
                </a:gridCol>
              </a:tblGrid>
              <a:tr h="538469">
                <a:tc>
                  <a:txBody>
                    <a:bodyPr/>
                    <a:lstStyle/>
                    <a:p>
                      <a:r>
                        <a:rPr lang="en-US" sz="1300" dirty="0">
                          <a:latin typeface="Century Gothic" panose="020B0502020202020204" pitchFamily="34" charset="0"/>
                        </a:rPr>
                        <a:t>Scrum Master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Facilitates team meetings and ensures Agile practices are followed.</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574106112"/>
                  </a:ext>
                </a:extLst>
              </a:tr>
              <a:tr h="533665">
                <a:tc>
                  <a:txBody>
                    <a:bodyPr/>
                    <a:lstStyle/>
                    <a:p>
                      <a:r>
                        <a:rPr lang="en-US" sz="1300" dirty="0">
                          <a:latin typeface="Century Gothic" panose="020B0502020202020204" pitchFamily="34" charset="0"/>
                        </a:rPr>
                        <a:t>Product Owner</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Defines project goals, prioritizes the backlog, </a:t>
                      </a:r>
                      <a:br>
                        <a:rPr lang="en-US" sz="1300" dirty="0">
                          <a:latin typeface="Century Gothic" panose="020B0502020202020204" pitchFamily="34" charset="0"/>
                        </a:rPr>
                      </a:br>
                      <a:r>
                        <a:rPr lang="en-US" sz="1300" dirty="0">
                          <a:latin typeface="Century Gothic" panose="020B0502020202020204" pitchFamily="34" charset="0"/>
                        </a:rPr>
                        <a:t>and represents the customer's interests.</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3302586858"/>
                  </a:ext>
                </a:extLst>
              </a:tr>
              <a:tr h="533665">
                <a:tc>
                  <a:txBody>
                    <a:bodyPr/>
                    <a:lstStyle/>
                    <a:p>
                      <a:r>
                        <a:rPr lang="en-US" sz="1300" dirty="0">
                          <a:latin typeface="Century Gothic" panose="020B0502020202020204" pitchFamily="34" charset="0"/>
                        </a:rPr>
                        <a:t>Development Team</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solidFill>
                  </a:tcPr>
                </a:tc>
                <a:tc>
                  <a:txBody>
                    <a:bodyPr/>
                    <a:lstStyle/>
                    <a:p>
                      <a:r>
                        <a:rPr lang="en-US" sz="1300" dirty="0">
                          <a:latin typeface="Century Gothic" panose="020B0502020202020204" pitchFamily="34" charset="0"/>
                        </a:rPr>
                        <a:t>Designs, develops, and tests the software product.</a:t>
                      </a:r>
                    </a:p>
                  </a:txBody>
                  <a:tcPr anchor="ctr">
                    <a:lnL w="12700" cap="flat" cmpd="sng" algn="ctr">
                      <a:solidFill>
                        <a:srgbClr val="78B155"/>
                      </a:solidFill>
                      <a:prstDash val="solid"/>
                      <a:round/>
                      <a:headEnd type="none" w="med" len="med"/>
                      <a:tailEnd type="none" w="med" len="med"/>
                    </a:lnL>
                    <a:lnR w="12700" cap="flat" cmpd="sng" algn="ctr">
                      <a:solidFill>
                        <a:srgbClr val="78B155"/>
                      </a:solidFill>
                      <a:prstDash val="solid"/>
                      <a:round/>
                      <a:headEnd type="none" w="med" len="med"/>
                      <a:tailEnd type="none" w="med" len="med"/>
                    </a:lnR>
                    <a:lnT w="12700" cap="flat" cmpd="sng" algn="ctr">
                      <a:solidFill>
                        <a:srgbClr val="78B155"/>
                      </a:solidFill>
                      <a:prstDash val="solid"/>
                      <a:round/>
                      <a:headEnd type="none" w="med" len="med"/>
                      <a:tailEnd type="none" w="med" len="med"/>
                    </a:lnT>
                    <a:lnB w="12700" cap="flat" cmpd="sng" algn="ctr">
                      <a:solidFill>
                        <a:srgbClr val="78B155"/>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4210253927"/>
                  </a:ext>
                </a:extLst>
              </a:tr>
            </a:tbl>
          </a:graphicData>
        </a:graphic>
      </p:graphicFrame>
      <p:sp>
        <p:nvSpPr>
          <p:cNvPr id="2" name="Rectangle 1">
            <a:extLst>
              <a:ext uri="{FF2B5EF4-FFF2-40B4-BE49-F238E27FC236}">
                <a16:creationId xmlns:a16="http://schemas.microsoft.com/office/drawing/2014/main" id="{4CD9A1E3-7528-43AE-4076-6E9E7F5C1948}"/>
              </a:ext>
            </a:extLst>
          </p:cNvPr>
          <p:cNvSpPr/>
          <p:nvPr/>
        </p:nvSpPr>
        <p:spPr>
          <a:xfrm>
            <a:off x="9143990" y="4572000"/>
            <a:ext cx="3048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3E93DA-5CCA-2351-97BD-AD0228A8E5CB}"/>
              </a:ext>
            </a:extLst>
          </p:cNvPr>
          <p:cNvSpPr txBox="1"/>
          <p:nvPr/>
        </p:nvSpPr>
        <p:spPr>
          <a:xfrm>
            <a:off x="9168457" y="4687928"/>
            <a:ext cx="2883830" cy="523220"/>
          </a:xfrm>
          <a:prstGeom prst="rect">
            <a:avLst/>
          </a:prstGeom>
          <a:noFill/>
          <a:effectLst/>
        </p:spPr>
        <p:txBody>
          <a:bodyPr wrap="square" tIns="0" bIns="0" rtlCol="0">
            <a:spAutoFit/>
          </a:bodyPr>
          <a:lstStyle/>
          <a:p>
            <a:r>
              <a:rPr lang="en-US" sz="1700" dirty="0">
                <a:latin typeface="Century Gothic" panose="020B0502020202020204" pitchFamily="34" charset="0"/>
              </a:rPr>
              <a:t>11. Continuous </a:t>
            </a:r>
            <a:br>
              <a:rPr lang="en-US" sz="1700" dirty="0">
                <a:latin typeface="Century Gothic" panose="020B0502020202020204" pitchFamily="34" charset="0"/>
              </a:rPr>
            </a:br>
            <a:r>
              <a:rPr lang="en-US" sz="1700" dirty="0">
                <a:latin typeface="Century Gothic" panose="020B0502020202020204" pitchFamily="34" charset="0"/>
              </a:rPr>
              <a:t>      Improvement Process</a:t>
            </a:r>
          </a:p>
        </p:txBody>
      </p:sp>
      <p:sp>
        <p:nvSpPr>
          <p:cNvPr id="7" name="TextBox 6">
            <a:extLst>
              <a:ext uri="{FF2B5EF4-FFF2-40B4-BE49-F238E27FC236}">
                <a16:creationId xmlns:a16="http://schemas.microsoft.com/office/drawing/2014/main" id="{F402C987-DA53-B5BF-0F83-87E508908276}"/>
              </a:ext>
            </a:extLst>
          </p:cNvPr>
          <p:cNvSpPr txBox="1"/>
          <p:nvPr/>
        </p:nvSpPr>
        <p:spPr>
          <a:xfrm>
            <a:off x="9206559" y="5260041"/>
            <a:ext cx="2950066" cy="1492716"/>
          </a:xfrm>
          <a:prstGeom prst="rect">
            <a:avLst/>
          </a:prstGeom>
          <a:noFill/>
        </p:spPr>
        <p:txBody>
          <a:bodyPr wrap="square" rtlCol="0">
            <a:spAutoFit/>
          </a:bodyPr>
          <a:lstStyle/>
          <a:p>
            <a:pPr>
              <a:spcAft>
                <a:spcPts val="600"/>
              </a:spcAft>
            </a:pPr>
            <a:r>
              <a:rPr lang="en-US" sz="1300" dirty="0">
                <a:latin typeface="Century Gothic" panose="020B0502020202020204" pitchFamily="34" charset="0"/>
              </a:rPr>
              <a:t>Regularly scheduled retrospectives to discuss what went well, what did not, and action items for process improvement to increase efficiency and effectiveness in future sprints.</a:t>
            </a:r>
          </a:p>
        </p:txBody>
      </p:sp>
      <p:sp>
        <p:nvSpPr>
          <p:cNvPr id="8" name="TextBox 7">
            <a:extLst>
              <a:ext uri="{FF2B5EF4-FFF2-40B4-BE49-F238E27FC236}">
                <a16:creationId xmlns:a16="http://schemas.microsoft.com/office/drawing/2014/main" id="{EA82ADFB-BBE4-2563-646B-A325C3155646}"/>
              </a:ext>
            </a:extLst>
          </p:cNvPr>
          <p:cNvSpPr txBox="1"/>
          <p:nvPr/>
        </p:nvSpPr>
        <p:spPr>
          <a:xfrm>
            <a:off x="83053" y="1495560"/>
            <a:ext cx="2964945" cy="769441"/>
          </a:xfrm>
          <a:prstGeom prst="rect">
            <a:avLst/>
          </a:prstGeom>
          <a:noFill/>
          <a:effectLst/>
        </p:spPr>
        <p:txBody>
          <a:bodyPr wrap="square" tIns="0" bIns="0" rtlCol="0">
            <a:spAutoFit/>
          </a:bodyPr>
          <a:lstStyle/>
          <a:p>
            <a:r>
              <a:rPr lang="en-US" sz="5000" dirty="0">
                <a:solidFill>
                  <a:schemeClr val="bg1"/>
                </a:solidFill>
                <a:latin typeface="Courier" pitchFamily="2" charset="0"/>
              </a:rPr>
              <a:t>Example</a:t>
            </a:r>
            <a:endParaRPr lang="en-US" sz="5000" spc="300" dirty="0">
              <a:solidFill>
                <a:schemeClr val="bg1"/>
              </a:solidFill>
              <a:latin typeface="Courier" pitchFamily="2" charset="0"/>
            </a:endParaRPr>
          </a:p>
        </p:txBody>
      </p:sp>
      <p:sp>
        <p:nvSpPr>
          <p:cNvPr id="12" name="TextBox 11">
            <a:extLst>
              <a:ext uri="{FF2B5EF4-FFF2-40B4-BE49-F238E27FC236}">
                <a16:creationId xmlns:a16="http://schemas.microsoft.com/office/drawing/2014/main" id="{4F79CC9E-9A73-BD9F-FED6-3EB78B3C5FE7}"/>
              </a:ext>
            </a:extLst>
          </p:cNvPr>
          <p:cNvSpPr txBox="1"/>
          <p:nvPr/>
        </p:nvSpPr>
        <p:spPr>
          <a:xfrm>
            <a:off x="-43955" y="-763130"/>
            <a:ext cx="2964945" cy="769441"/>
          </a:xfrm>
          <a:prstGeom prst="rect">
            <a:avLst/>
          </a:prstGeom>
          <a:noFill/>
          <a:effectLst/>
        </p:spPr>
        <p:txBody>
          <a:bodyPr wrap="square" tIns="0" bIns="0" rtlCol="0">
            <a:spAutoFit/>
          </a:bodyPr>
          <a:lstStyle/>
          <a:p>
            <a:r>
              <a:rPr lang="en-US" sz="5000" dirty="0">
                <a:solidFill>
                  <a:srgbClr val="78B1DB"/>
                </a:solidFill>
                <a:latin typeface="Courier" pitchFamily="2" charset="0"/>
              </a:rPr>
              <a:t>Example</a:t>
            </a:r>
            <a:endParaRPr lang="en-US" sz="5000" spc="300" dirty="0">
              <a:solidFill>
                <a:srgbClr val="78B1DB"/>
              </a:solidFill>
              <a:latin typeface="Courier" pitchFamily="2" charset="0"/>
            </a:endParaRPr>
          </a:p>
        </p:txBody>
      </p:sp>
    </p:spTree>
    <p:extLst>
      <p:ext uri="{BB962C8B-B14F-4D97-AF65-F5344CB8AC3E}">
        <p14:creationId xmlns:p14="http://schemas.microsoft.com/office/powerpoint/2010/main" val="272421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23924</TotalTime>
  <Words>972</Words>
  <Application>Microsoft Macintosh PowerPoint</Application>
  <PresentationFormat>Widescreen</PresentationFormat>
  <Paragraphs>91</Paragraphs>
  <Slides>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435</cp:revision>
  <cp:lastPrinted>2024-02-20T23:48:17Z</cp:lastPrinted>
  <dcterms:created xsi:type="dcterms:W3CDTF">2021-07-07T23:54:57Z</dcterms:created>
  <dcterms:modified xsi:type="dcterms:W3CDTF">2024-07-31T19:56:31Z</dcterms:modified>
</cp:coreProperties>
</file>