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
  </p:notesMasterIdLst>
  <p:sldIdLst>
    <p:sldId id="342" r:id="rId2"/>
    <p:sldId id="354" r:id="rId3"/>
    <p:sldId id="358" r:id="rId4"/>
    <p:sldId id="295"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A0A"/>
    <a:srgbClr val="C15560"/>
    <a:srgbClr val="E0A200"/>
    <a:srgbClr val="BC827F"/>
    <a:srgbClr val="C33056"/>
    <a:srgbClr val="9AD0BA"/>
    <a:srgbClr val="A7DFC6"/>
    <a:srgbClr val="53B6C2"/>
    <a:srgbClr val="4CCECF"/>
    <a:srgbClr val="7D7E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85" autoAdjust="0"/>
    <p:restoredTop sz="86441"/>
  </p:normalViewPr>
  <p:slideViewPr>
    <p:cSldViewPr snapToGrid="0" snapToObjects="1">
      <p:cViewPr varScale="1">
        <p:scale>
          <a:sx n="96" d="100"/>
          <a:sy n="96" d="100"/>
        </p:scale>
        <p:origin x="1416" y="168"/>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8/8/24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2</a:t>
            </a:fld>
            <a:endParaRPr lang="en-US" dirty="0"/>
          </a:p>
        </p:txBody>
      </p:sp>
    </p:spTree>
    <p:extLst>
      <p:ext uri="{BB962C8B-B14F-4D97-AF65-F5344CB8AC3E}">
        <p14:creationId xmlns:p14="http://schemas.microsoft.com/office/powerpoint/2010/main" val="2707066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0711C10-233D-DA48-A5CB-9365BBABB6B4}" type="slidenum">
              <a:rPr lang="en-US" smtClean="0"/>
              <a:t>3</a:t>
            </a:fld>
            <a:endParaRPr lang="en-US" dirty="0"/>
          </a:p>
        </p:txBody>
      </p:sp>
    </p:spTree>
    <p:extLst>
      <p:ext uri="{BB962C8B-B14F-4D97-AF65-F5344CB8AC3E}">
        <p14:creationId xmlns:p14="http://schemas.microsoft.com/office/powerpoint/2010/main" val="3289324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4</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8/8/24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8/8/24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8/8/24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8/8/24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8/8/24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29000">
              <a:schemeClr val="bg1"/>
            </a:gs>
            <a:gs pos="58000">
              <a:schemeClr val="bg1">
                <a:lumMod val="95000"/>
              </a:schemeClr>
            </a:gs>
            <a:gs pos="98000">
              <a:schemeClr val="bg1">
                <a:lumMod val="85000"/>
              </a:schemeClr>
            </a:gs>
          </a:gsLst>
          <a:lin ang="135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8/8/24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smartsheet.com/try-it?trp=12137&amp;utm_source=template-powerpoint&amp;utm_medium=content&amp;utm_campaign=Construction+Project+Charter-powerpoint-12137&amp;lpa=Construction+Project+Charter+powerpoint+12137"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jp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jp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notesSlide" Target="../notesSlides/notesSlide2.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Metal buildings">
            <a:extLst>
              <a:ext uri="{FF2B5EF4-FFF2-40B4-BE49-F238E27FC236}">
                <a16:creationId xmlns:a16="http://schemas.microsoft.com/office/drawing/2014/main" id="{AFEA99F6-3682-4223-3476-7B28FDE8222D}"/>
              </a:ext>
            </a:extLst>
          </p:cNvPr>
          <p:cNvPicPr>
            <a:picLocks noChangeAspect="1"/>
          </p:cNvPicPr>
          <p:nvPr/>
        </p:nvPicPr>
        <p:blipFill rotWithShape="1">
          <a:blip r:embed="rId2">
            <a:alphaModFix amt="50000"/>
          </a:blip>
          <a:srcRect t="15625"/>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4147857-9824-7664-5C9A-308A8DA44372}"/>
              </a:ext>
            </a:extLst>
          </p:cNvPr>
          <p:cNvPicPr>
            <a:picLocks noChangeAspect="1"/>
          </p:cNvPicPr>
          <p:nvPr/>
        </p:nvPicPr>
        <p:blipFill>
          <a:blip r:embed="rId3"/>
          <a:srcRect/>
          <a:stretch/>
        </p:blipFill>
        <p:spPr>
          <a:xfrm>
            <a:off x="867695" y="1735034"/>
            <a:ext cx="6696474" cy="3765571"/>
          </a:xfrm>
          <a:prstGeom prst="rect">
            <a:avLst/>
          </a:prstGeom>
          <a:noFill/>
          <a:ln w="28575">
            <a:noFill/>
          </a:ln>
          <a:effectLst>
            <a:outerShdw blurRad="50800" dist="38100" dir="5400000" algn="t" rotWithShape="0">
              <a:prstClr val="black">
                <a:alpha val="40000"/>
              </a:prstClr>
            </a:outerShdw>
          </a:effectLst>
        </p:spPr>
      </p:pic>
      <p:pic>
        <p:nvPicPr>
          <p:cNvPr id="2" name="Google Shape;93;p1">
            <a:hlinkClick r:id="rId4"/>
            <a:extLst>
              <a:ext uri="{FF2B5EF4-FFF2-40B4-BE49-F238E27FC236}">
                <a16:creationId xmlns:a16="http://schemas.microsoft.com/office/drawing/2014/main" id="{16BCC30B-76FD-AAF7-2EDE-3A53C6542D6B}"/>
              </a:ext>
            </a:extLst>
          </p:cNvPr>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707903" y="403387"/>
            <a:ext cx="3041396" cy="604919"/>
          </a:xfrm>
          <a:prstGeom prst="rect">
            <a:avLst/>
          </a:prstGeom>
          <a:noFill/>
          <a:ln>
            <a:noFill/>
          </a:ln>
        </p:spPr>
      </p:pic>
      <p:sp>
        <p:nvSpPr>
          <p:cNvPr id="3" name="Google Shape;90;p1">
            <a:extLst>
              <a:ext uri="{FF2B5EF4-FFF2-40B4-BE49-F238E27FC236}">
                <a16:creationId xmlns:a16="http://schemas.microsoft.com/office/drawing/2014/main" id="{C34A8630-9655-37EE-C42D-A33BD09AB850}"/>
              </a:ext>
            </a:extLst>
          </p:cNvPr>
          <p:cNvSpPr txBox="1"/>
          <p:nvPr/>
        </p:nvSpPr>
        <p:spPr>
          <a:xfrm>
            <a:off x="337015" y="254469"/>
            <a:ext cx="7356557"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595959"/>
                </a:solidFill>
                <a:latin typeface="Century Gothic"/>
                <a:ea typeface="Century Gothic"/>
                <a:cs typeface="Century Gothic"/>
                <a:sym typeface="Century Gothic"/>
              </a:rPr>
              <a:t>PowerPoint Construction Project Charter Template</a:t>
            </a:r>
          </a:p>
        </p:txBody>
      </p:sp>
      <p:pic>
        <p:nvPicPr>
          <p:cNvPr id="4" name="Picture 3">
            <a:extLst>
              <a:ext uri="{FF2B5EF4-FFF2-40B4-BE49-F238E27FC236}">
                <a16:creationId xmlns:a16="http://schemas.microsoft.com/office/drawing/2014/main" id="{03844AB8-8716-D92F-8710-7FA8F38109AB}"/>
              </a:ext>
            </a:extLst>
          </p:cNvPr>
          <p:cNvPicPr>
            <a:picLocks noChangeAspect="1"/>
          </p:cNvPicPr>
          <p:nvPr/>
        </p:nvPicPr>
        <p:blipFill>
          <a:blip r:embed="rId6"/>
          <a:srcRect/>
          <a:stretch/>
        </p:blipFill>
        <p:spPr>
          <a:xfrm>
            <a:off x="4710490" y="2629825"/>
            <a:ext cx="6696474" cy="3759200"/>
          </a:xfrm>
          <a:prstGeom prst="rect">
            <a:avLst/>
          </a:prstGeom>
          <a:noFill/>
          <a:ln w="28575">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 name="Picture 34" descr="Metal buildings">
            <a:extLst>
              <a:ext uri="{FF2B5EF4-FFF2-40B4-BE49-F238E27FC236}">
                <a16:creationId xmlns:a16="http://schemas.microsoft.com/office/drawing/2014/main" id="{8652CE90-B7C4-65C7-7A87-CC51F326E06F}"/>
              </a:ext>
            </a:extLst>
          </p:cNvPr>
          <p:cNvPicPr>
            <a:picLocks noChangeAspect="1"/>
          </p:cNvPicPr>
          <p:nvPr/>
        </p:nvPicPr>
        <p:blipFill rotWithShape="1">
          <a:blip r:embed="rId3">
            <a:alphaModFix amt="15000"/>
          </a:blip>
          <a:srcRect t="15625"/>
          <a:stretch/>
        </p:blipFill>
        <p:spPr>
          <a:xfrm>
            <a:off x="0" y="0"/>
            <a:ext cx="12192000" cy="6858000"/>
          </a:xfrm>
          <a:prstGeom prst="rect">
            <a:avLst/>
          </a:prstGeom>
        </p:spPr>
      </p:pic>
      <p:sp>
        <p:nvSpPr>
          <p:cNvPr id="34" name="Oval 33">
            <a:extLst>
              <a:ext uri="{FF2B5EF4-FFF2-40B4-BE49-F238E27FC236}">
                <a16:creationId xmlns:a16="http://schemas.microsoft.com/office/drawing/2014/main" id="{276E1EA1-349D-2D18-781E-2A61DAAB0F66}"/>
              </a:ext>
            </a:extLst>
          </p:cNvPr>
          <p:cNvSpPr/>
          <p:nvPr/>
        </p:nvSpPr>
        <p:spPr>
          <a:xfrm>
            <a:off x="3707283" y="3876464"/>
            <a:ext cx="505098"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E0E340A-1A08-E1AE-8BED-A9858DF30255}"/>
              </a:ext>
            </a:extLst>
          </p:cNvPr>
          <p:cNvSpPr>
            <a:spLocks noGrp="1" noRot="1" noMove="1" noResize="1" noEditPoints="1" noAdjustHandles="1" noChangeArrowheads="1" noChangeShapeType="1"/>
          </p:cNvSpPr>
          <p:nvPr/>
        </p:nvSpPr>
        <p:spPr>
          <a:xfrm>
            <a:off x="-1" y="0"/>
            <a:ext cx="350108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Google Shape;106;p2">
            <a:extLst>
              <a:ext uri="{FF2B5EF4-FFF2-40B4-BE49-F238E27FC236}">
                <a16:creationId xmlns:a16="http://schemas.microsoft.com/office/drawing/2014/main" id="{AAA0962E-E5F8-5444-E625-BDD17E2D3F10}"/>
              </a:ext>
            </a:extLst>
          </p:cNvPr>
          <p:cNvSpPr txBox="1"/>
          <p:nvPr/>
        </p:nvSpPr>
        <p:spPr>
          <a:xfrm>
            <a:off x="5243071" y="6419021"/>
            <a:ext cx="6905897" cy="393950"/>
          </a:xfrm>
          <a:prstGeom prst="rect">
            <a:avLst/>
          </a:prstGeom>
          <a:noFill/>
          <a:ln>
            <a:noFill/>
          </a:ln>
        </p:spPr>
        <p:txBody>
          <a:bodyPr spcFirstLastPara="1" wrap="square" lIns="91425" tIns="73150" rIns="182875" bIns="73150" anchor="t" anchorCtr="0">
            <a:spAutoFit/>
          </a:bodyPr>
          <a:lstStyle/>
          <a:p>
            <a:pPr marL="0" marR="0" lvl="0" indent="0" algn="r" rtl="0">
              <a:spcBef>
                <a:spcPts val="0"/>
              </a:spcBef>
              <a:spcAft>
                <a:spcPts val="0"/>
              </a:spcAft>
              <a:buNone/>
            </a:pPr>
            <a:r>
              <a:rPr lang="en-US" sz="1600" dirty="0">
                <a:solidFill>
                  <a:srgbClr val="595959"/>
                </a:solidFill>
                <a:latin typeface="Century Gothic"/>
                <a:ea typeface="Century Gothic"/>
                <a:cs typeface="Century Gothic"/>
                <a:sym typeface="Century Gothic"/>
              </a:rPr>
              <a:t>PowerPoint Construction Project Charter Template</a:t>
            </a:r>
          </a:p>
        </p:txBody>
      </p:sp>
      <p:graphicFrame>
        <p:nvGraphicFramePr>
          <p:cNvPr id="55" name="Table 54">
            <a:extLst>
              <a:ext uri="{FF2B5EF4-FFF2-40B4-BE49-F238E27FC236}">
                <a16:creationId xmlns:a16="http://schemas.microsoft.com/office/drawing/2014/main" id="{B7C6B580-272E-0391-B73C-C4A2CF451593}"/>
              </a:ext>
            </a:extLst>
          </p:cNvPr>
          <p:cNvGraphicFramePr>
            <a:graphicFrameLocks noGrp="1"/>
          </p:cNvGraphicFramePr>
          <p:nvPr>
            <p:extLst>
              <p:ext uri="{D42A27DB-BD31-4B8C-83A1-F6EECF244321}">
                <p14:modId xmlns:p14="http://schemas.microsoft.com/office/powerpoint/2010/main" val="717839089"/>
              </p:ext>
            </p:extLst>
          </p:nvPr>
        </p:nvGraphicFramePr>
        <p:xfrm>
          <a:off x="251282" y="209900"/>
          <a:ext cx="2994426" cy="1181032"/>
        </p:xfrm>
        <a:graphic>
          <a:graphicData uri="http://schemas.openxmlformats.org/drawingml/2006/table">
            <a:tbl>
              <a:tblPr firstRow="1" bandRow="1">
                <a:tableStyleId>{5C22544A-7EE6-4342-B048-85BDC9FD1C3A}</a:tableStyleId>
              </a:tblPr>
              <a:tblGrid>
                <a:gridCol w="1348918">
                  <a:extLst>
                    <a:ext uri="{9D8B030D-6E8A-4147-A177-3AD203B41FA5}">
                      <a16:colId xmlns:a16="http://schemas.microsoft.com/office/drawing/2014/main" val="1672129667"/>
                    </a:ext>
                  </a:extLst>
                </a:gridCol>
                <a:gridCol w="1645508">
                  <a:extLst>
                    <a:ext uri="{9D8B030D-6E8A-4147-A177-3AD203B41FA5}">
                      <a16:colId xmlns:a16="http://schemas.microsoft.com/office/drawing/2014/main" val="602210714"/>
                    </a:ext>
                  </a:extLst>
                </a:gridCol>
              </a:tblGrid>
              <a:tr h="397186">
                <a:tc>
                  <a:txBody>
                    <a:bodyPr/>
                    <a:lstStyle/>
                    <a:p>
                      <a:pPr algn="r">
                        <a:lnSpc>
                          <a:spcPct val="100000"/>
                        </a:lnSpc>
                      </a:pPr>
                      <a:r>
                        <a:rPr lang="en-US" sz="1100" dirty="0">
                          <a:solidFill>
                            <a:schemeClr val="tx1"/>
                          </a:solidFill>
                          <a:latin typeface="Century Gothic" panose="020B0502020202020204" pitchFamily="34" charset="0"/>
                        </a:rPr>
                        <a:t>Project Title: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lang="en-US" sz="1100" b="0" dirty="0">
                          <a:solidFill>
                            <a:schemeClr val="tx1"/>
                          </a:solidFill>
                          <a:latin typeface="Century Gothic" panose="020B0502020202020204" pitchFamily="34" charset="0"/>
                        </a:rPr>
                        <a:t>Title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0915962"/>
                  </a:ext>
                </a:extLst>
              </a:tr>
              <a:tr h="391923">
                <a:tc>
                  <a:txBody>
                    <a:bodyPr/>
                    <a:lstStyle/>
                    <a:p>
                      <a:pPr marL="0" algn="r" defTabSz="914400" rtl="0" eaLnBrk="1" latinLnBrk="0" hangingPunct="1">
                        <a:lnSpc>
                          <a:spcPct val="100000"/>
                        </a:lnSpc>
                      </a:pPr>
                      <a:r>
                        <a:rPr lang="en-US" sz="1100" b="1" kern="1200" dirty="0">
                          <a:solidFill>
                            <a:schemeClr val="tx1"/>
                          </a:solidFill>
                          <a:latin typeface="Century Gothic" panose="020B0502020202020204" pitchFamily="34" charset="0"/>
                          <a:ea typeface="+mn-ea"/>
                          <a:cs typeface="+mn-cs"/>
                        </a:rPr>
                        <a:t>Project Manager:</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pPr>
                      <a:r>
                        <a:rPr lang="en-US" sz="1100" b="0" kern="1200" dirty="0">
                          <a:solidFill>
                            <a:schemeClr val="tx1"/>
                          </a:solidFill>
                          <a:latin typeface="Century Gothic" panose="020B0502020202020204" pitchFamily="34" charset="0"/>
                          <a:ea typeface="+mn-ea"/>
                          <a:cs typeface="+mn-cs"/>
                        </a:rPr>
                        <a:t>Name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5858687"/>
                  </a:ext>
                </a:extLst>
              </a:tr>
              <a:tr h="391923">
                <a:tc>
                  <a:txBody>
                    <a:bodyPr/>
                    <a:lstStyle/>
                    <a:p>
                      <a:pPr marL="0" algn="r" defTabSz="914400" rtl="0" eaLnBrk="1" latinLnBrk="0" hangingPunct="1">
                        <a:lnSpc>
                          <a:spcPct val="100000"/>
                        </a:lnSpc>
                      </a:pPr>
                      <a:r>
                        <a:rPr lang="en-US" sz="1100" b="1" kern="1200" dirty="0">
                          <a:solidFill>
                            <a:schemeClr val="tx1"/>
                          </a:solidFill>
                          <a:latin typeface="Century Gothic" panose="020B0502020202020204" pitchFamily="34" charset="0"/>
                          <a:ea typeface="+mn-ea"/>
                          <a:cs typeface="+mn-cs"/>
                        </a:rPr>
                        <a:t>Date:</a:t>
                      </a:r>
                    </a:p>
                  </a:txBody>
                  <a:tcPr anchor="ctr">
                    <a:lnL w="635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l" defTabSz="914400" rtl="0" eaLnBrk="1" latinLnBrk="0" hangingPunct="1">
                        <a:lnSpc>
                          <a:spcPct val="100000"/>
                        </a:lnSpc>
                      </a:pPr>
                      <a:r>
                        <a:rPr lang="en-US" sz="1100" b="0" kern="1200" dirty="0">
                          <a:solidFill>
                            <a:schemeClr val="tx1"/>
                          </a:solidFill>
                          <a:latin typeface="Century Gothic" panose="020B0502020202020204" pitchFamily="34" charset="0"/>
                          <a:ea typeface="+mn-ea"/>
                          <a:cs typeface="+mn-cs"/>
                        </a:rPr>
                        <a:t>Presentation Date</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58725700"/>
                  </a:ext>
                </a:extLst>
              </a:tr>
            </a:tbl>
          </a:graphicData>
        </a:graphic>
      </p:graphicFrame>
      <p:sp>
        <p:nvSpPr>
          <p:cNvPr id="62" name="TextBox 61">
            <a:extLst>
              <a:ext uri="{FF2B5EF4-FFF2-40B4-BE49-F238E27FC236}">
                <a16:creationId xmlns:a16="http://schemas.microsoft.com/office/drawing/2014/main" id="{9A9CF2AD-F307-FB71-610F-AC0D6D6753D1}"/>
              </a:ext>
            </a:extLst>
          </p:cNvPr>
          <p:cNvSpPr txBox="1"/>
          <p:nvPr/>
        </p:nvSpPr>
        <p:spPr>
          <a:xfrm>
            <a:off x="4258985" y="267755"/>
            <a:ext cx="7215572"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Project Objectives</a:t>
            </a:r>
          </a:p>
          <a:p>
            <a:pPr>
              <a:spcBef>
                <a:spcPts val="600"/>
              </a:spcBef>
            </a:pPr>
            <a:r>
              <a:rPr lang="en-US" sz="1200" dirty="0">
                <a:solidFill>
                  <a:schemeClr val="tx1">
                    <a:lumMod val="65000"/>
                    <a:lumOff val="35000"/>
                  </a:schemeClr>
                </a:solidFill>
                <a:latin typeface="Century Gothic" panose="020B0502020202020204" pitchFamily="34" charset="0"/>
              </a:rPr>
              <a:t>Clearly outline the outcomes the construction project aims to achieve, such as completing a residential complex, renovating a historical building, or constructing a new highway section.</a:t>
            </a:r>
          </a:p>
        </p:txBody>
      </p:sp>
      <p:pic>
        <p:nvPicPr>
          <p:cNvPr id="89" name="Picture 88" descr="A white and black logo&#10;&#10;Description automatically generated">
            <a:extLst>
              <a:ext uri="{FF2B5EF4-FFF2-40B4-BE49-F238E27FC236}">
                <a16:creationId xmlns:a16="http://schemas.microsoft.com/office/drawing/2014/main" id="{744E25AD-78DA-08E6-2754-25A84F78AA73}"/>
              </a:ext>
            </a:extLst>
          </p:cNvPr>
          <p:cNvPicPr>
            <a:picLocks noChangeAspect="1"/>
          </p:cNvPicPr>
          <p:nvPr/>
        </p:nvPicPr>
        <p:blipFill>
          <a:blip r:embed="rId4"/>
          <a:stretch>
            <a:fillRect/>
          </a:stretch>
        </p:blipFill>
        <p:spPr>
          <a:xfrm>
            <a:off x="214440" y="1797600"/>
            <a:ext cx="392147" cy="392147"/>
          </a:xfrm>
          <a:prstGeom prst="rect">
            <a:avLst/>
          </a:prstGeom>
        </p:spPr>
      </p:pic>
      <p:sp>
        <p:nvSpPr>
          <p:cNvPr id="9" name="Oval 8">
            <a:extLst>
              <a:ext uri="{FF2B5EF4-FFF2-40B4-BE49-F238E27FC236}">
                <a16:creationId xmlns:a16="http://schemas.microsoft.com/office/drawing/2014/main" id="{D366CA85-DC2D-0052-E8B5-1BF613EC7F3C}"/>
              </a:ext>
            </a:extLst>
          </p:cNvPr>
          <p:cNvSpPr/>
          <p:nvPr/>
        </p:nvSpPr>
        <p:spPr>
          <a:xfrm>
            <a:off x="3707283" y="298420"/>
            <a:ext cx="505098"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1" name="Picture 90" descr="A white arrow in a bullseye&#10;&#10;Description automatically generated">
            <a:extLst>
              <a:ext uri="{FF2B5EF4-FFF2-40B4-BE49-F238E27FC236}">
                <a16:creationId xmlns:a16="http://schemas.microsoft.com/office/drawing/2014/main" id="{D886015A-C2B2-9017-D6DC-4C3DDC90FA94}"/>
              </a:ext>
            </a:extLst>
          </p:cNvPr>
          <p:cNvPicPr>
            <a:picLocks noChangeAspect="1"/>
          </p:cNvPicPr>
          <p:nvPr/>
        </p:nvPicPr>
        <p:blipFill>
          <a:blip r:embed="rId5"/>
          <a:stretch>
            <a:fillRect/>
          </a:stretch>
        </p:blipFill>
        <p:spPr>
          <a:xfrm>
            <a:off x="3797361" y="367583"/>
            <a:ext cx="371546" cy="371546"/>
          </a:xfrm>
          <a:prstGeom prst="rect">
            <a:avLst/>
          </a:prstGeom>
        </p:spPr>
      </p:pic>
      <p:sp>
        <p:nvSpPr>
          <p:cNvPr id="25" name="TextBox 24">
            <a:extLst>
              <a:ext uri="{FF2B5EF4-FFF2-40B4-BE49-F238E27FC236}">
                <a16:creationId xmlns:a16="http://schemas.microsoft.com/office/drawing/2014/main" id="{5F3DAC1F-9F5B-124D-7C0C-FC158388F155}"/>
              </a:ext>
            </a:extLst>
          </p:cNvPr>
          <p:cNvSpPr txBox="1"/>
          <p:nvPr/>
        </p:nvSpPr>
        <p:spPr>
          <a:xfrm>
            <a:off x="672508" y="1715685"/>
            <a:ext cx="2475806" cy="1554272"/>
          </a:xfrm>
          <a:prstGeom prst="rect">
            <a:avLst/>
          </a:prstGeom>
          <a:noFill/>
        </p:spPr>
        <p:txBody>
          <a:bodyPr wrap="square" rtlCol="0">
            <a:spAutoFit/>
          </a:bodyPr>
          <a:lstStyle/>
          <a:p>
            <a:r>
              <a:rPr lang="en-US" b="1" dirty="0">
                <a:solidFill>
                  <a:schemeClr val="bg1"/>
                </a:solidFill>
                <a:latin typeface="Century Gothic" panose="020B0502020202020204" pitchFamily="34" charset="0"/>
              </a:rPr>
              <a:t>Project Background</a:t>
            </a:r>
          </a:p>
          <a:p>
            <a:pPr>
              <a:spcBef>
                <a:spcPts val="600"/>
              </a:spcBef>
            </a:pPr>
            <a:r>
              <a:rPr lang="en-US" sz="1200" dirty="0">
                <a:solidFill>
                  <a:schemeClr val="bg1"/>
                </a:solidFill>
                <a:latin typeface="Century Gothic" panose="020B0502020202020204" pitchFamily="34" charset="0"/>
              </a:rPr>
              <a:t>Describe the larger goals of the construction project, such as community growth, infrastructure improvement, or facility upgrades. Provide context for the project.</a:t>
            </a:r>
          </a:p>
        </p:txBody>
      </p:sp>
      <p:sp>
        <p:nvSpPr>
          <p:cNvPr id="28" name="TextBox 27">
            <a:extLst>
              <a:ext uri="{FF2B5EF4-FFF2-40B4-BE49-F238E27FC236}">
                <a16:creationId xmlns:a16="http://schemas.microsoft.com/office/drawing/2014/main" id="{DCC0046E-B1CA-8979-7866-BEEF404766B6}"/>
              </a:ext>
            </a:extLst>
          </p:cNvPr>
          <p:cNvSpPr txBox="1"/>
          <p:nvPr/>
        </p:nvSpPr>
        <p:spPr>
          <a:xfrm>
            <a:off x="665349" y="3665505"/>
            <a:ext cx="2573200" cy="2108269"/>
          </a:xfrm>
          <a:prstGeom prst="rect">
            <a:avLst/>
          </a:prstGeom>
          <a:noFill/>
        </p:spPr>
        <p:txBody>
          <a:bodyPr wrap="square" rtlCol="0">
            <a:spAutoFit/>
          </a:bodyPr>
          <a:lstStyle/>
          <a:p>
            <a:r>
              <a:rPr lang="en-US" b="1" dirty="0">
                <a:solidFill>
                  <a:schemeClr val="bg1"/>
                </a:solidFill>
                <a:latin typeface="Century Gothic" panose="020B0502020202020204" pitchFamily="34" charset="0"/>
              </a:rPr>
              <a:t>Scope of Work</a:t>
            </a:r>
          </a:p>
          <a:p>
            <a:pPr>
              <a:spcBef>
                <a:spcPts val="600"/>
              </a:spcBef>
            </a:pPr>
            <a:r>
              <a:rPr lang="en-US" sz="1200" dirty="0">
                <a:solidFill>
                  <a:schemeClr val="bg1"/>
                </a:solidFill>
                <a:latin typeface="Century Gothic" panose="020B0502020202020204" pitchFamily="34" charset="0"/>
              </a:rPr>
              <a:t>Detail the specific work to be performed, including architectural designs, civil and structural engineering works, and landscape requirements. Highlight what will and will not be included to manage expectations and prevent scope creep.</a:t>
            </a:r>
          </a:p>
        </p:txBody>
      </p:sp>
      <p:pic>
        <p:nvPicPr>
          <p:cNvPr id="39" name="Graphic 38">
            <a:extLst>
              <a:ext uri="{FF2B5EF4-FFF2-40B4-BE49-F238E27FC236}">
                <a16:creationId xmlns:a16="http://schemas.microsoft.com/office/drawing/2014/main" id="{DBDABE2F-487A-D9E9-09A1-A9EB76E5368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5599" y="3731442"/>
            <a:ext cx="390988" cy="390988"/>
          </a:xfrm>
          <a:prstGeom prst="rect">
            <a:avLst/>
          </a:prstGeom>
        </p:spPr>
      </p:pic>
      <p:sp>
        <p:nvSpPr>
          <p:cNvPr id="10" name="TextBox 9">
            <a:extLst>
              <a:ext uri="{FF2B5EF4-FFF2-40B4-BE49-F238E27FC236}">
                <a16:creationId xmlns:a16="http://schemas.microsoft.com/office/drawing/2014/main" id="{8FD4E38D-C2C5-14E2-03AF-957D4831CA9E}"/>
              </a:ext>
            </a:extLst>
          </p:cNvPr>
          <p:cNvSpPr txBox="1">
            <a:spLocks/>
          </p:cNvSpPr>
          <p:nvPr/>
        </p:nvSpPr>
        <p:spPr>
          <a:xfrm>
            <a:off x="4258985" y="3929794"/>
            <a:ext cx="6162185" cy="369332"/>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Project Milestones and Timeline</a:t>
            </a:r>
          </a:p>
        </p:txBody>
      </p:sp>
      <p:pic>
        <p:nvPicPr>
          <p:cNvPr id="11" name="Graphic 10">
            <a:extLst>
              <a:ext uri="{FF2B5EF4-FFF2-40B4-BE49-F238E27FC236}">
                <a16:creationId xmlns:a16="http://schemas.microsoft.com/office/drawing/2014/main" id="{8FC11E61-9653-428A-D146-112A188C61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87647" y="3955326"/>
            <a:ext cx="344370" cy="344370"/>
          </a:xfrm>
          <a:prstGeom prst="rect">
            <a:avLst/>
          </a:prstGeom>
        </p:spPr>
      </p:pic>
      <p:sp>
        <p:nvSpPr>
          <p:cNvPr id="12" name="Rounded Rectangle 11">
            <a:extLst>
              <a:ext uri="{FF2B5EF4-FFF2-40B4-BE49-F238E27FC236}">
                <a16:creationId xmlns:a16="http://schemas.microsoft.com/office/drawing/2014/main" id="{60FA0143-DF52-F7E8-0011-B04C745CBA12}"/>
              </a:ext>
            </a:extLst>
          </p:cNvPr>
          <p:cNvSpPr/>
          <p:nvPr/>
        </p:nvSpPr>
        <p:spPr>
          <a:xfrm>
            <a:off x="4283699" y="5091230"/>
            <a:ext cx="7545346" cy="10342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7DFC6"/>
              </a:solidFill>
            </a:endParaRPr>
          </a:p>
        </p:txBody>
      </p:sp>
      <p:sp>
        <p:nvSpPr>
          <p:cNvPr id="13" name="Oval 12">
            <a:extLst>
              <a:ext uri="{FF2B5EF4-FFF2-40B4-BE49-F238E27FC236}">
                <a16:creationId xmlns:a16="http://schemas.microsoft.com/office/drawing/2014/main" id="{E83F1AD9-21E9-2BA8-EF50-088A581A2D44}"/>
              </a:ext>
            </a:extLst>
          </p:cNvPr>
          <p:cNvSpPr/>
          <p:nvPr/>
        </p:nvSpPr>
        <p:spPr>
          <a:xfrm>
            <a:off x="4616834" y="5017578"/>
            <a:ext cx="254000" cy="254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364D2AE-F260-0884-4561-D4A23F139586}"/>
              </a:ext>
            </a:extLst>
          </p:cNvPr>
          <p:cNvSpPr/>
          <p:nvPr/>
        </p:nvSpPr>
        <p:spPr>
          <a:xfrm>
            <a:off x="6267340" y="5021275"/>
            <a:ext cx="254000" cy="254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5B62998-2A5E-E85B-FCFE-B84A660631E1}"/>
              </a:ext>
            </a:extLst>
          </p:cNvPr>
          <p:cNvSpPr/>
          <p:nvPr/>
        </p:nvSpPr>
        <p:spPr>
          <a:xfrm>
            <a:off x="7917846" y="5017578"/>
            <a:ext cx="254000" cy="254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D99D4079-123B-8D05-2062-46AC2A592A15}"/>
              </a:ext>
            </a:extLst>
          </p:cNvPr>
          <p:cNvSpPr/>
          <p:nvPr/>
        </p:nvSpPr>
        <p:spPr>
          <a:xfrm>
            <a:off x="9568352" y="5017578"/>
            <a:ext cx="254000" cy="254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418CE895-DE77-968A-078C-2699BCB85A12}"/>
              </a:ext>
            </a:extLst>
          </p:cNvPr>
          <p:cNvSpPr/>
          <p:nvPr/>
        </p:nvSpPr>
        <p:spPr>
          <a:xfrm>
            <a:off x="11220557" y="5039307"/>
            <a:ext cx="254000" cy="254000"/>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E12AB37-0B5E-1C99-2657-61E232D2A11A}"/>
              </a:ext>
            </a:extLst>
          </p:cNvPr>
          <p:cNvSpPr txBox="1"/>
          <p:nvPr/>
        </p:nvSpPr>
        <p:spPr>
          <a:xfrm>
            <a:off x="4141730" y="4495092"/>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Q3 20XX</a:t>
            </a:r>
            <a:endParaRPr lang="en-US" sz="1600" dirty="0">
              <a:solidFill>
                <a:schemeClr val="tx1">
                  <a:lumMod val="65000"/>
                  <a:lumOff val="35000"/>
                </a:schemeClr>
              </a:solidFill>
              <a:latin typeface="Century Gothic" panose="020B0502020202020204" pitchFamily="34" charset="0"/>
            </a:endParaRPr>
          </a:p>
        </p:txBody>
      </p:sp>
      <p:sp>
        <p:nvSpPr>
          <p:cNvPr id="20" name="TextBox 19">
            <a:extLst>
              <a:ext uri="{FF2B5EF4-FFF2-40B4-BE49-F238E27FC236}">
                <a16:creationId xmlns:a16="http://schemas.microsoft.com/office/drawing/2014/main" id="{605825C9-459D-1F59-5B4B-B62AB63DEA6D}"/>
              </a:ext>
            </a:extLst>
          </p:cNvPr>
          <p:cNvSpPr txBox="1"/>
          <p:nvPr/>
        </p:nvSpPr>
        <p:spPr>
          <a:xfrm>
            <a:off x="5791385" y="4500957"/>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Q4 20XX</a:t>
            </a:r>
          </a:p>
        </p:txBody>
      </p:sp>
      <p:sp>
        <p:nvSpPr>
          <p:cNvPr id="21" name="TextBox 20">
            <a:extLst>
              <a:ext uri="{FF2B5EF4-FFF2-40B4-BE49-F238E27FC236}">
                <a16:creationId xmlns:a16="http://schemas.microsoft.com/office/drawing/2014/main" id="{AF23F3E3-0741-CD93-11A0-F3AE0F8ECA50}"/>
              </a:ext>
            </a:extLst>
          </p:cNvPr>
          <p:cNvSpPr txBox="1"/>
          <p:nvPr/>
        </p:nvSpPr>
        <p:spPr>
          <a:xfrm>
            <a:off x="7443592" y="4495092"/>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Q1 20XX</a:t>
            </a:r>
          </a:p>
        </p:txBody>
      </p:sp>
      <p:sp>
        <p:nvSpPr>
          <p:cNvPr id="22" name="TextBox 21">
            <a:extLst>
              <a:ext uri="{FF2B5EF4-FFF2-40B4-BE49-F238E27FC236}">
                <a16:creationId xmlns:a16="http://schemas.microsoft.com/office/drawing/2014/main" id="{6A7200B4-DC51-18E2-B4AD-0B3EC6D88549}"/>
              </a:ext>
            </a:extLst>
          </p:cNvPr>
          <p:cNvSpPr txBox="1"/>
          <p:nvPr/>
        </p:nvSpPr>
        <p:spPr>
          <a:xfrm>
            <a:off x="9093247" y="4495092"/>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Q2 20XX</a:t>
            </a:r>
          </a:p>
        </p:txBody>
      </p:sp>
      <p:sp>
        <p:nvSpPr>
          <p:cNvPr id="23" name="TextBox 22">
            <a:extLst>
              <a:ext uri="{FF2B5EF4-FFF2-40B4-BE49-F238E27FC236}">
                <a16:creationId xmlns:a16="http://schemas.microsoft.com/office/drawing/2014/main" id="{E03EC911-F47D-E6FC-AFC0-596A975E3C13}"/>
              </a:ext>
            </a:extLst>
          </p:cNvPr>
          <p:cNvSpPr txBox="1"/>
          <p:nvPr/>
        </p:nvSpPr>
        <p:spPr>
          <a:xfrm>
            <a:off x="10745453" y="4502255"/>
            <a:ext cx="1204207" cy="338554"/>
          </a:xfrm>
          <a:prstGeom prst="rect">
            <a:avLst/>
          </a:prstGeom>
          <a:noFill/>
        </p:spPr>
        <p:txBody>
          <a:bodyPr wrap="square" rtlCol="0">
            <a:spAutoFit/>
          </a:bodyPr>
          <a:lstStyle/>
          <a:p>
            <a:pPr algn="ctr"/>
            <a:r>
              <a:rPr lang="en-US" sz="1600" b="1" dirty="0">
                <a:solidFill>
                  <a:schemeClr val="tx1">
                    <a:lumMod val="65000"/>
                    <a:lumOff val="35000"/>
                  </a:schemeClr>
                </a:solidFill>
                <a:latin typeface="Century Gothic" panose="020B0502020202020204" pitchFamily="34" charset="0"/>
              </a:rPr>
              <a:t>Q4 20XX</a:t>
            </a:r>
          </a:p>
        </p:txBody>
      </p:sp>
      <p:sp>
        <p:nvSpPr>
          <p:cNvPr id="26" name="TextBox 25">
            <a:extLst>
              <a:ext uri="{FF2B5EF4-FFF2-40B4-BE49-F238E27FC236}">
                <a16:creationId xmlns:a16="http://schemas.microsoft.com/office/drawing/2014/main" id="{052228ED-D8E7-BA68-4F58-E11AFA5C3D51}"/>
              </a:ext>
            </a:extLst>
          </p:cNvPr>
          <p:cNvSpPr txBox="1"/>
          <p:nvPr/>
        </p:nvSpPr>
        <p:spPr>
          <a:xfrm>
            <a:off x="4177616" y="5483152"/>
            <a:ext cx="1128788" cy="600164"/>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Outline the major milestones.</a:t>
            </a:r>
          </a:p>
        </p:txBody>
      </p:sp>
      <p:sp>
        <p:nvSpPr>
          <p:cNvPr id="27" name="TextBox 26">
            <a:extLst>
              <a:ext uri="{FF2B5EF4-FFF2-40B4-BE49-F238E27FC236}">
                <a16:creationId xmlns:a16="http://schemas.microsoft.com/office/drawing/2014/main" id="{3FEA7B02-8F68-699B-4438-B3C10D24D0B2}"/>
              </a:ext>
            </a:extLst>
          </p:cNvPr>
          <p:cNvSpPr txBox="1"/>
          <p:nvPr/>
        </p:nvSpPr>
        <p:spPr>
          <a:xfrm>
            <a:off x="5738215" y="5483152"/>
            <a:ext cx="1323672" cy="769441"/>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Schedule site preparation and foundation laying. </a:t>
            </a:r>
          </a:p>
        </p:txBody>
      </p:sp>
      <p:sp>
        <p:nvSpPr>
          <p:cNvPr id="30" name="TextBox 29">
            <a:extLst>
              <a:ext uri="{FF2B5EF4-FFF2-40B4-BE49-F238E27FC236}">
                <a16:creationId xmlns:a16="http://schemas.microsoft.com/office/drawing/2014/main" id="{0C2A9235-C439-398F-27A8-C67CFF7F24D2}"/>
              </a:ext>
            </a:extLst>
          </p:cNvPr>
          <p:cNvSpPr txBox="1"/>
          <p:nvPr/>
        </p:nvSpPr>
        <p:spPr>
          <a:xfrm>
            <a:off x="7461382" y="5483152"/>
            <a:ext cx="1204207" cy="430887"/>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Plan construction.</a:t>
            </a:r>
          </a:p>
        </p:txBody>
      </p:sp>
      <p:sp>
        <p:nvSpPr>
          <p:cNvPr id="31" name="TextBox 30">
            <a:extLst>
              <a:ext uri="{FF2B5EF4-FFF2-40B4-BE49-F238E27FC236}">
                <a16:creationId xmlns:a16="http://schemas.microsoft.com/office/drawing/2014/main" id="{D4F83D31-22C5-4FA9-AB79-E30A941F9514}"/>
              </a:ext>
            </a:extLst>
          </p:cNvPr>
          <p:cNvSpPr txBox="1"/>
          <p:nvPr/>
        </p:nvSpPr>
        <p:spPr>
          <a:xfrm>
            <a:off x="10745453" y="5483152"/>
            <a:ext cx="1204207" cy="430887"/>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Plan final inspections.</a:t>
            </a:r>
          </a:p>
        </p:txBody>
      </p:sp>
      <p:sp>
        <p:nvSpPr>
          <p:cNvPr id="32" name="TextBox 31">
            <a:extLst>
              <a:ext uri="{FF2B5EF4-FFF2-40B4-BE49-F238E27FC236}">
                <a16:creationId xmlns:a16="http://schemas.microsoft.com/office/drawing/2014/main" id="{B7C0C440-70F8-5FFE-8ACB-673A831DDCC2}"/>
              </a:ext>
            </a:extLst>
          </p:cNvPr>
          <p:cNvSpPr txBox="1"/>
          <p:nvPr/>
        </p:nvSpPr>
        <p:spPr>
          <a:xfrm>
            <a:off x="9093248" y="5483152"/>
            <a:ext cx="1204207" cy="769441"/>
          </a:xfrm>
          <a:prstGeom prst="rect">
            <a:avLst/>
          </a:prstGeom>
          <a:noFill/>
        </p:spPr>
        <p:txBody>
          <a:bodyPr wrap="square" rtlCol="0">
            <a:spAutoFit/>
          </a:bodyPr>
          <a:lstStyle/>
          <a:p>
            <a:pPr algn="ctr"/>
            <a:r>
              <a:rPr lang="en-US" sz="1100" dirty="0">
                <a:solidFill>
                  <a:schemeClr val="tx1">
                    <a:lumMod val="65000"/>
                    <a:lumOff val="35000"/>
                  </a:schemeClr>
                </a:solidFill>
                <a:latin typeface="Century Gothic" panose="020B0502020202020204" pitchFamily="34" charset="0"/>
              </a:rPr>
              <a:t>Map out phases and critical checkpoints.</a:t>
            </a:r>
          </a:p>
        </p:txBody>
      </p:sp>
      <p:sp>
        <p:nvSpPr>
          <p:cNvPr id="5" name="TextBox 4">
            <a:extLst>
              <a:ext uri="{FF2B5EF4-FFF2-40B4-BE49-F238E27FC236}">
                <a16:creationId xmlns:a16="http://schemas.microsoft.com/office/drawing/2014/main" id="{1A363903-2FE6-4C5A-BCB8-438EC2A7A731}"/>
              </a:ext>
            </a:extLst>
          </p:cNvPr>
          <p:cNvSpPr txBox="1"/>
          <p:nvPr/>
        </p:nvSpPr>
        <p:spPr>
          <a:xfrm>
            <a:off x="4258985" y="1642226"/>
            <a:ext cx="7215572" cy="1000274"/>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Budget Details</a:t>
            </a:r>
          </a:p>
          <a:p>
            <a:pPr>
              <a:spcBef>
                <a:spcPts val="600"/>
              </a:spcBef>
            </a:pPr>
            <a:r>
              <a:rPr lang="en-US" sz="1200" dirty="0">
                <a:solidFill>
                  <a:schemeClr val="tx1">
                    <a:lumMod val="65000"/>
                    <a:lumOff val="35000"/>
                  </a:schemeClr>
                </a:solidFill>
                <a:latin typeface="Century Gothic" panose="020B0502020202020204" pitchFamily="34" charset="0"/>
              </a:rPr>
              <a:t>Provide a budget that includes costs for raw materials (like concrete and steel), labor, machinery, and permits. Set aside a contingency fund for unforeseen circumstances typical in construction projects.</a:t>
            </a:r>
          </a:p>
        </p:txBody>
      </p:sp>
      <p:sp>
        <p:nvSpPr>
          <p:cNvPr id="6" name="Oval 5">
            <a:extLst>
              <a:ext uri="{FF2B5EF4-FFF2-40B4-BE49-F238E27FC236}">
                <a16:creationId xmlns:a16="http://schemas.microsoft.com/office/drawing/2014/main" id="{EE7985CB-EA05-52E1-2414-B233718E1990}"/>
              </a:ext>
            </a:extLst>
          </p:cNvPr>
          <p:cNvSpPr/>
          <p:nvPr/>
        </p:nvSpPr>
        <p:spPr>
          <a:xfrm>
            <a:off x="3707283" y="1672891"/>
            <a:ext cx="505098"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a:extLst>
              <a:ext uri="{FF2B5EF4-FFF2-40B4-BE49-F238E27FC236}">
                <a16:creationId xmlns:a16="http://schemas.microsoft.com/office/drawing/2014/main" id="{8025DF92-D0D4-B47A-50B4-45E8BDDC92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797361" y="1745614"/>
            <a:ext cx="330722" cy="330722"/>
          </a:xfrm>
          <a:prstGeom prst="rect">
            <a:avLst/>
          </a:prstGeom>
        </p:spPr>
      </p:pic>
      <p:graphicFrame>
        <p:nvGraphicFramePr>
          <p:cNvPr id="29" name="Table 28">
            <a:extLst>
              <a:ext uri="{FF2B5EF4-FFF2-40B4-BE49-F238E27FC236}">
                <a16:creationId xmlns:a16="http://schemas.microsoft.com/office/drawing/2014/main" id="{D7DCD8B8-3BC1-D76C-27AE-13A82FF95B3B}"/>
              </a:ext>
            </a:extLst>
          </p:cNvPr>
          <p:cNvGraphicFramePr>
            <a:graphicFrameLocks noGrp="1"/>
          </p:cNvGraphicFramePr>
          <p:nvPr>
            <p:extLst>
              <p:ext uri="{D42A27DB-BD31-4B8C-83A1-F6EECF244321}">
                <p14:modId xmlns:p14="http://schemas.microsoft.com/office/powerpoint/2010/main" val="1900788901"/>
              </p:ext>
            </p:extLst>
          </p:nvPr>
        </p:nvGraphicFramePr>
        <p:xfrm>
          <a:off x="4345651" y="2805224"/>
          <a:ext cx="7483392" cy="599939"/>
        </p:xfrm>
        <a:graphic>
          <a:graphicData uri="http://schemas.openxmlformats.org/drawingml/2006/table">
            <a:tbl>
              <a:tblPr firstRow="1" bandRow="1">
                <a:tableStyleId>{5C22544A-7EE6-4342-B048-85BDC9FD1C3A}</a:tableStyleId>
              </a:tblPr>
              <a:tblGrid>
                <a:gridCol w="1247232">
                  <a:extLst>
                    <a:ext uri="{9D8B030D-6E8A-4147-A177-3AD203B41FA5}">
                      <a16:colId xmlns:a16="http://schemas.microsoft.com/office/drawing/2014/main" val="1672129667"/>
                    </a:ext>
                  </a:extLst>
                </a:gridCol>
                <a:gridCol w="1247232">
                  <a:extLst>
                    <a:ext uri="{9D8B030D-6E8A-4147-A177-3AD203B41FA5}">
                      <a16:colId xmlns:a16="http://schemas.microsoft.com/office/drawing/2014/main" val="602210714"/>
                    </a:ext>
                  </a:extLst>
                </a:gridCol>
                <a:gridCol w="1247232">
                  <a:extLst>
                    <a:ext uri="{9D8B030D-6E8A-4147-A177-3AD203B41FA5}">
                      <a16:colId xmlns:a16="http://schemas.microsoft.com/office/drawing/2014/main" val="573925038"/>
                    </a:ext>
                  </a:extLst>
                </a:gridCol>
                <a:gridCol w="1247232">
                  <a:extLst>
                    <a:ext uri="{9D8B030D-6E8A-4147-A177-3AD203B41FA5}">
                      <a16:colId xmlns:a16="http://schemas.microsoft.com/office/drawing/2014/main" val="288627537"/>
                    </a:ext>
                  </a:extLst>
                </a:gridCol>
                <a:gridCol w="1247232">
                  <a:extLst>
                    <a:ext uri="{9D8B030D-6E8A-4147-A177-3AD203B41FA5}">
                      <a16:colId xmlns:a16="http://schemas.microsoft.com/office/drawing/2014/main" val="1337596899"/>
                    </a:ext>
                  </a:extLst>
                </a:gridCol>
                <a:gridCol w="1247232">
                  <a:extLst>
                    <a:ext uri="{9D8B030D-6E8A-4147-A177-3AD203B41FA5}">
                      <a16:colId xmlns:a16="http://schemas.microsoft.com/office/drawing/2014/main" val="3143907215"/>
                    </a:ext>
                  </a:extLst>
                </a:gridCol>
              </a:tblGrid>
              <a:tr h="301970">
                <a:tc>
                  <a:txBody>
                    <a:bodyPr/>
                    <a:lstStyle/>
                    <a:p>
                      <a:pPr algn="ctr">
                        <a:lnSpc>
                          <a:spcPct val="100000"/>
                        </a:lnSpc>
                      </a:pPr>
                      <a:r>
                        <a:rPr lang="en-US" sz="1100" dirty="0">
                          <a:solidFill>
                            <a:schemeClr val="bg1"/>
                          </a:solidFill>
                          <a:latin typeface="Century Gothic" panose="020B0502020202020204" pitchFamily="34" charset="0"/>
                        </a:rPr>
                        <a:t>Raw Materials</a:t>
                      </a:r>
                    </a:p>
                  </a:txBody>
                  <a:tcPr anchor="ctr">
                    <a:lnL w="12700" cap="flat" cmpd="sng" algn="ctr">
                      <a:solidFill>
                        <a:schemeClr val="accent6"/>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lnSpc>
                          <a:spcPct val="100000"/>
                        </a:lnSpc>
                      </a:pPr>
                      <a:r>
                        <a:rPr lang="en-US" sz="1100" dirty="0">
                          <a:solidFill>
                            <a:schemeClr val="bg1"/>
                          </a:solidFill>
                          <a:latin typeface="Century Gothic" panose="020B0502020202020204" pitchFamily="34" charset="0"/>
                        </a:rPr>
                        <a:t>Labor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entury Gothic" panose="020B0502020202020204" pitchFamily="34" charset="0"/>
                        </a:rPr>
                        <a:t>Machinery</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entury Gothic" panose="020B0502020202020204" pitchFamily="34" charset="0"/>
                        </a:rPr>
                        <a:t>Permits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entury Gothic" panose="020B0502020202020204" pitchFamily="34" charset="0"/>
                        </a:rPr>
                        <a:t>Misc.</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bg1"/>
                          </a:solidFill>
                          <a:latin typeface="Century Gothic" panose="020B0502020202020204" pitchFamily="34" charset="0"/>
                        </a:rPr>
                        <a:t>TOTAL</a:t>
                      </a:r>
                    </a:p>
                  </a:txBody>
                  <a:tcPr anchor="ctr">
                    <a:lnL w="12700" cap="flat" cmpd="sng" algn="ctr">
                      <a:solidFill>
                        <a:schemeClr val="bg1"/>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50915962"/>
                  </a:ext>
                </a:extLst>
              </a:tr>
              <a:tr h="2979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latin typeface="Century Gothic" panose="020B0502020202020204" pitchFamily="34" charset="0"/>
                          <a:ea typeface="+mn-ea"/>
                          <a:cs typeface="+mn-cs"/>
                        </a:rPr>
                        <a:t>$XXX</a:t>
                      </a:r>
                    </a:p>
                  </a:txBody>
                  <a:tcPr anchor="ct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65858687"/>
                  </a:ext>
                </a:extLst>
              </a:tr>
            </a:tbl>
          </a:graphicData>
        </a:graphic>
      </p:graphicFrame>
    </p:spTree>
    <p:extLst>
      <p:ext uri="{BB962C8B-B14F-4D97-AF65-F5344CB8AC3E}">
        <p14:creationId xmlns:p14="http://schemas.microsoft.com/office/powerpoint/2010/main" val="361183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descr="Metal buildings">
            <a:extLst>
              <a:ext uri="{FF2B5EF4-FFF2-40B4-BE49-F238E27FC236}">
                <a16:creationId xmlns:a16="http://schemas.microsoft.com/office/drawing/2014/main" id="{19DAFC8A-461A-4917-25EC-905BFB547E60}"/>
              </a:ext>
            </a:extLst>
          </p:cNvPr>
          <p:cNvPicPr>
            <a:picLocks noChangeAspect="1"/>
          </p:cNvPicPr>
          <p:nvPr/>
        </p:nvPicPr>
        <p:blipFill rotWithShape="1">
          <a:blip r:embed="rId3">
            <a:alphaModFix amt="15000"/>
          </a:blip>
          <a:srcRect t="15625"/>
          <a:stretch/>
        </p:blipFill>
        <p:spPr>
          <a:xfrm>
            <a:off x="0" y="0"/>
            <a:ext cx="12192000" cy="6858000"/>
          </a:xfrm>
          <a:prstGeom prst="rect">
            <a:avLst/>
          </a:prstGeom>
        </p:spPr>
      </p:pic>
      <p:sp>
        <p:nvSpPr>
          <p:cNvPr id="6" name="Rectangle 5">
            <a:extLst>
              <a:ext uri="{FF2B5EF4-FFF2-40B4-BE49-F238E27FC236}">
                <a16:creationId xmlns:a16="http://schemas.microsoft.com/office/drawing/2014/main" id="{05BAD76C-0427-2B29-7B84-19A5EA2CDF5C}"/>
              </a:ext>
            </a:extLst>
          </p:cNvPr>
          <p:cNvSpPr>
            <a:spLocks noGrp="1" noRot="1" noMove="1" noResize="1" noEditPoints="1" noAdjustHandles="1" noChangeArrowheads="1" noChangeShapeType="1"/>
          </p:cNvSpPr>
          <p:nvPr/>
        </p:nvSpPr>
        <p:spPr>
          <a:xfrm>
            <a:off x="1" y="0"/>
            <a:ext cx="3743660"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FB384D3E-76A0-C306-FBF2-4702F5F4800E}"/>
              </a:ext>
            </a:extLst>
          </p:cNvPr>
          <p:cNvSpPr/>
          <p:nvPr/>
        </p:nvSpPr>
        <p:spPr>
          <a:xfrm>
            <a:off x="3944621" y="1338089"/>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C014598-3AA1-7EC5-15EF-802147990045}"/>
              </a:ext>
            </a:extLst>
          </p:cNvPr>
          <p:cNvSpPr txBox="1"/>
          <p:nvPr/>
        </p:nvSpPr>
        <p:spPr>
          <a:xfrm>
            <a:off x="4496803" y="1305980"/>
            <a:ext cx="7401155" cy="846386"/>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Risk Management Strategies</a:t>
            </a:r>
          </a:p>
          <a:p>
            <a:pPr>
              <a:spcBef>
                <a:spcPts val="600"/>
              </a:spcBef>
            </a:pPr>
            <a:r>
              <a:rPr lang="en-US" sz="1200" dirty="0">
                <a:solidFill>
                  <a:schemeClr val="tx1">
                    <a:lumMod val="65000"/>
                    <a:lumOff val="35000"/>
                  </a:schemeClr>
                </a:solidFill>
                <a:latin typeface="Century Gothic" panose="020B0502020202020204" pitchFamily="34" charset="0"/>
              </a:rPr>
              <a:t>Identify risks specific to the construction project, such as delays due to weather, safety incidents, or material shortages. Outline proactive mitigation strategies.</a:t>
            </a:r>
          </a:p>
        </p:txBody>
      </p:sp>
      <p:pic>
        <p:nvPicPr>
          <p:cNvPr id="42" name="Picture 41" descr="A white exclamation mark in a black and white background&#10;&#10;Description automatically generated">
            <a:extLst>
              <a:ext uri="{FF2B5EF4-FFF2-40B4-BE49-F238E27FC236}">
                <a16:creationId xmlns:a16="http://schemas.microsoft.com/office/drawing/2014/main" id="{211A9913-2EAD-E863-7272-E68D0FDE53FA}"/>
              </a:ext>
            </a:extLst>
          </p:cNvPr>
          <p:cNvPicPr>
            <a:picLocks noChangeAspect="1"/>
          </p:cNvPicPr>
          <p:nvPr/>
        </p:nvPicPr>
        <p:blipFill>
          <a:blip r:embed="rId4"/>
          <a:stretch>
            <a:fillRect/>
          </a:stretch>
        </p:blipFill>
        <p:spPr>
          <a:xfrm>
            <a:off x="4024012" y="1427257"/>
            <a:ext cx="346558" cy="326761"/>
          </a:xfrm>
          <a:prstGeom prst="rect">
            <a:avLst/>
          </a:prstGeom>
        </p:spPr>
      </p:pic>
      <p:sp>
        <p:nvSpPr>
          <p:cNvPr id="2" name="TextBox 1">
            <a:extLst>
              <a:ext uri="{FF2B5EF4-FFF2-40B4-BE49-F238E27FC236}">
                <a16:creationId xmlns:a16="http://schemas.microsoft.com/office/drawing/2014/main" id="{446EEBFA-72E4-2114-12F7-EA51B4B8C710}"/>
              </a:ext>
            </a:extLst>
          </p:cNvPr>
          <p:cNvSpPr txBox="1"/>
          <p:nvPr/>
        </p:nvSpPr>
        <p:spPr>
          <a:xfrm>
            <a:off x="653192" y="388003"/>
            <a:ext cx="2734778" cy="2616101"/>
          </a:xfrm>
          <a:prstGeom prst="rect">
            <a:avLst/>
          </a:prstGeom>
          <a:noFill/>
        </p:spPr>
        <p:txBody>
          <a:bodyPr wrap="square" rtlCol="0">
            <a:spAutoFit/>
          </a:bodyPr>
          <a:lstStyle/>
          <a:p>
            <a:r>
              <a:rPr lang="en-US" b="1" dirty="0">
                <a:solidFill>
                  <a:schemeClr val="bg1"/>
                </a:solidFill>
                <a:latin typeface="Century Gothic" panose="020B0502020202020204" pitchFamily="34" charset="0"/>
              </a:rPr>
              <a:t>Stakeholders Identification</a:t>
            </a:r>
          </a:p>
          <a:p>
            <a:pPr>
              <a:spcBef>
                <a:spcPts val="600"/>
              </a:spcBef>
            </a:pPr>
            <a:r>
              <a:rPr lang="en-US" sz="1200" dirty="0">
                <a:solidFill>
                  <a:schemeClr val="bg1"/>
                </a:solidFill>
                <a:latin typeface="Century Gothic" panose="020B0502020202020204" pitchFamily="34" charset="0"/>
              </a:rPr>
              <a:t>List all stakeholders involved, from investors and local government officials to subcontractors and suppliers. Define their roles and the nature of their involvement in the project.</a:t>
            </a:r>
          </a:p>
          <a:p>
            <a:pPr>
              <a:spcBef>
                <a:spcPts val="600"/>
              </a:spcBef>
            </a:pPr>
            <a:endParaRPr lang="en-US" sz="1200" b="1" dirty="0">
              <a:solidFill>
                <a:schemeClr val="bg1"/>
              </a:solidFill>
              <a:latin typeface="Century Gothic" panose="020B0502020202020204" pitchFamily="34" charset="0"/>
            </a:endParaRPr>
          </a:p>
          <a:p>
            <a:r>
              <a:rPr lang="en-US" sz="1200" b="1" dirty="0">
                <a:solidFill>
                  <a:schemeClr val="bg1"/>
                </a:solidFill>
                <a:latin typeface="Century Gothic" panose="020B0502020202020204" pitchFamily="34" charset="0"/>
              </a:rPr>
              <a:t>Role/Title: </a:t>
            </a:r>
            <a:r>
              <a:rPr lang="en-US" sz="1200" dirty="0">
                <a:solidFill>
                  <a:schemeClr val="bg1"/>
                </a:solidFill>
                <a:latin typeface="Century Gothic" panose="020B0502020202020204" pitchFamily="34" charset="0"/>
              </a:rPr>
              <a:t>Name</a:t>
            </a:r>
            <a:br>
              <a:rPr lang="en-US" sz="1100" dirty="0">
                <a:solidFill>
                  <a:schemeClr val="bg1"/>
                </a:solidFill>
                <a:latin typeface="Century Gothic" panose="020B0502020202020204" pitchFamily="34" charset="0"/>
              </a:rPr>
            </a:br>
            <a:r>
              <a:rPr lang="en-US" sz="1100" i="1" dirty="0">
                <a:solidFill>
                  <a:schemeClr val="bg1"/>
                </a:solidFill>
                <a:latin typeface="Century Gothic" panose="020B0502020202020204" pitchFamily="34" charset="0"/>
              </a:rPr>
              <a:t>Responsibilities and contact information</a:t>
            </a:r>
          </a:p>
        </p:txBody>
      </p:sp>
      <p:pic>
        <p:nvPicPr>
          <p:cNvPr id="10" name="Graphic 9">
            <a:extLst>
              <a:ext uri="{FF2B5EF4-FFF2-40B4-BE49-F238E27FC236}">
                <a16:creationId xmlns:a16="http://schemas.microsoft.com/office/drawing/2014/main" id="{19587DCA-6DA5-1A23-0743-1240BE2D63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0133" y="420112"/>
            <a:ext cx="421542" cy="421542"/>
          </a:xfrm>
          <a:prstGeom prst="rect">
            <a:avLst/>
          </a:prstGeom>
        </p:spPr>
      </p:pic>
      <p:sp>
        <p:nvSpPr>
          <p:cNvPr id="29" name="Oval 28">
            <a:extLst>
              <a:ext uri="{FF2B5EF4-FFF2-40B4-BE49-F238E27FC236}">
                <a16:creationId xmlns:a16="http://schemas.microsoft.com/office/drawing/2014/main" id="{16DEFC1E-DEEE-6CB3-59C4-1ED46C3C7F5E}"/>
              </a:ext>
            </a:extLst>
          </p:cNvPr>
          <p:cNvSpPr/>
          <p:nvPr/>
        </p:nvSpPr>
        <p:spPr>
          <a:xfrm>
            <a:off x="3944621" y="2380628"/>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6599E94-EF60-8F82-A6FF-0CAAF003CA68}"/>
              </a:ext>
            </a:extLst>
          </p:cNvPr>
          <p:cNvSpPr txBox="1"/>
          <p:nvPr/>
        </p:nvSpPr>
        <p:spPr>
          <a:xfrm>
            <a:off x="4496803" y="2348519"/>
            <a:ext cx="7401155"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Communication Strategy</a:t>
            </a:r>
          </a:p>
          <a:p>
            <a:pPr>
              <a:spcBef>
                <a:spcPts val="600"/>
              </a:spcBef>
            </a:pPr>
            <a:r>
              <a:rPr lang="en-US" sz="1200" dirty="0">
                <a:solidFill>
                  <a:schemeClr val="tx1">
                    <a:lumMod val="65000"/>
                    <a:lumOff val="35000"/>
                  </a:schemeClr>
                </a:solidFill>
                <a:latin typeface="Century Gothic" panose="020B0502020202020204" pitchFamily="34" charset="0"/>
              </a:rPr>
              <a:t>Establish protocols for regular meetings, status updates, and emergency communication. Select project management tools and plan site visits for continuous oversight.</a:t>
            </a:r>
          </a:p>
        </p:txBody>
      </p:sp>
      <p:pic>
        <p:nvPicPr>
          <p:cNvPr id="38" name="Graphic 37">
            <a:extLst>
              <a:ext uri="{FF2B5EF4-FFF2-40B4-BE49-F238E27FC236}">
                <a16:creationId xmlns:a16="http://schemas.microsoft.com/office/drawing/2014/main" id="{3CA0A968-C2F2-E59B-9B29-C8570D1089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3109" y="2494892"/>
            <a:ext cx="320541" cy="302229"/>
          </a:xfrm>
          <a:prstGeom prst="rect">
            <a:avLst/>
          </a:prstGeom>
        </p:spPr>
      </p:pic>
      <p:sp>
        <p:nvSpPr>
          <p:cNvPr id="39" name="Oval 38">
            <a:extLst>
              <a:ext uri="{FF2B5EF4-FFF2-40B4-BE49-F238E27FC236}">
                <a16:creationId xmlns:a16="http://schemas.microsoft.com/office/drawing/2014/main" id="{E8ACE871-8B2E-AB3B-7D8E-5E3ADD510789}"/>
              </a:ext>
            </a:extLst>
          </p:cNvPr>
          <p:cNvSpPr/>
          <p:nvPr/>
        </p:nvSpPr>
        <p:spPr>
          <a:xfrm>
            <a:off x="3944621" y="3392389"/>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0EFFE5F-E284-054E-628E-B1E8905CE290}"/>
              </a:ext>
            </a:extLst>
          </p:cNvPr>
          <p:cNvSpPr txBox="1"/>
          <p:nvPr/>
        </p:nvSpPr>
        <p:spPr>
          <a:xfrm>
            <a:off x="4496803" y="3360280"/>
            <a:ext cx="7401154" cy="846386"/>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Quality Control Measures</a:t>
            </a:r>
          </a:p>
          <a:p>
            <a:pPr>
              <a:spcBef>
                <a:spcPts val="600"/>
              </a:spcBef>
            </a:pPr>
            <a:r>
              <a:rPr lang="en-US" sz="1200" dirty="0">
                <a:solidFill>
                  <a:schemeClr val="tx1">
                    <a:lumMod val="65000"/>
                    <a:lumOff val="35000"/>
                  </a:schemeClr>
                </a:solidFill>
                <a:latin typeface="Century Gothic" panose="020B0502020202020204" pitchFamily="34" charset="0"/>
              </a:rPr>
              <a:t>Detail the standards and metrics for quality assurance, including compliance with building codes and regulations, environmental impact assessments, and safety audits.</a:t>
            </a:r>
          </a:p>
        </p:txBody>
      </p:sp>
      <p:pic>
        <p:nvPicPr>
          <p:cNvPr id="47" name="Graphic 46">
            <a:extLst>
              <a:ext uri="{FF2B5EF4-FFF2-40B4-BE49-F238E27FC236}">
                <a16:creationId xmlns:a16="http://schemas.microsoft.com/office/drawing/2014/main" id="{5EA1CA31-A4F3-C3A8-7E36-053A184E10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2676" y="3490235"/>
            <a:ext cx="332545" cy="313547"/>
          </a:xfrm>
          <a:prstGeom prst="rect">
            <a:avLst/>
          </a:prstGeom>
        </p:spPr>
      </p:pic>
      <p:sp>
        <p:nvSpPr>
          <p:cNvPr id="43" name="Oval 42">
            <a:extLst>
              <a:ext uri="{FF2B5EF4-FFF2-40B4-BE49-F238E27FC236}">
                <a16:creationId xmlns:a16="http://schemas.microsoft.com/office/drawing/2014/main" id="{067F94C6-3CFF-EF4E-C69A-9A06FC55B95D}"/>
              </a:ext>
            </a:extLst>
          </p:cNvPr>
          <p:cNvSpPr/>
          <p:nvPr/>
        </p:nvSpPr>
        <p:spPr>
          <a:xfrm>
            <a:off x="3944621" y="326328"/>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0A326EB-54A2-D8FA-677E-A373214B3D0E}"/>
              </a:ext>
            </a:extLst>
          </p:cNvPr>
          <p:cNvSpPr txBox="1"/>
          <p:nvPr/>
        </p:nvSpPr>
        <p:spPr>
          <a:xfrm>
            <a:off x="4496803" y="294219"/>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Resource Allocation</a:t>
            </a:r>
          </a:p>
          <a:p>
            <a:pPr>
              <a:spcBef>
                <a:spcPts val="600"/>
              </a:spcBef>
            </a:pPr>
            <a:r>
              <a:rPr lang="en-US" sz="1200" dirty="0">
                <a:solidFill>
                  <a:schemeClr val="tx1">
                    <a:lumMod val="65000"/>
                    <a:lumOff val="35000"/>
                  </a:schemeClr>
                </a:solidFill>
                <a:latin typeface="Century Gothic" panose="020B0502020202020204" pitchFamily="34" charset="0"/>
              </a:rPr>
              <a:t>Specify resources, such as manpower allocation, types of construction materials needed, and equipment scheduling. This section ensures that logistical details are thoroughly planned.</a:t>
            </a:r>
          </a:p>
        </p:txBody>
      </p:sp>
      <p:pic>
        <p:nvPicPr>
          <p:cNvPr id="49" name="Graphic 48">
            <a:extLst>
              <a:ext uri="{FF2B5EF4-FFF2-40B4-BE49-F238E27FC236}">
                <a16:creationId xmlns:a16="http://schemas.microsoft.com/office/drawing/2014/main" id="{BC7BC2C0-D987-9231-1A94-57E40B2CDA0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046606" y="405408"/>
            <a:ext cx="332545" cy="313547"/>
          </a:xfrm>
          <a:prstGeom prst="rect">
            <a:avLst/>
          </a:prstGeom>
        </p:spPr>
      </p:pic>
      <p:sp>
        <p:nvSpPr>
          <p:cNvPr id="50" name="TextBox 49">
            <a:extLst>
              <a:ext uri="{FF2B5EF4-FFF2-40B4-BE49-F238E27FC236}">
                <a16:creationId xmlns:a16="http://schemas.microsoft.com/office/drawing/2014/main" id="{790D9376-2291-CEC4-E197-34182A235C7C}"/>
              </a:ext>
            </a:extLst>
          </p:cNvPr>
          <p:cNvSpPr txBox="1"/>
          <p:nvPr/>
        </p:nvSpPr>
        <p:spPr>
          <a:xfrm>
            <a:off x="653191" y="4339304"/>
            <a:ext cx="2832287" cy="1369606"/>
          </a:xfrm>
          <a:prstGeom prst="rect">
            <a:avLst/>
          </a:prstGeom>
          <a:noFill/>
        </p:spPr>
        <p:txBody>
          <a:bodyPr wrap="square" rtlCol="0">
            <a:spAutoFit/>
          </a:bodyPr>
          <a:lstStyle/>
          <a:p>
            <a:r>
              <a:rPr lang="en-US" b="1" dirty="0">
                <a:solidFill>
                  <a:schemeClr val="bg1"/>
                </a:solidFill>
                <a:latin typeface="Century Gothic" panose="020B0502020202020204" pitchFamily="34" charset="0"/>
              </a:rPr>
              <a:t>Approval and Sign-Off</a:t>
            </a:r>
          </a:p>
          <a:p>
            <a:pPr>
              <a:spcBef>
                <a:spcPts val="600"/>
              </a:spcBef>
            </a:pPr>
            <a:r>
              <a:rPr lang="en-US" sz="1200" dirty="0">
                <a:solidFill>
                  <a:schemeClr val="bg1"/>
                </a:solidFill>
                <a:latin typeface="Century Gothic" panose="020B0502020202020204" pitchFamily="34" charset="0"/>
              </a:rPr>
              <a:t>Provide signatures from key stakeholders, confirming agreement and formal authorization to commence the project.</a:t>
            </a:r>
            <a:endParaRPr lang="en-US" sz="1200" i="1" dirty="0">
              <a:solidFill>
                <a:schemeClr val="bg1"/>
              </a:solidFill>
              <a:latin typeface="Century Gothic" panose="020B0502020202020204" pitchFamily="34" charset="0"/>
            </a:endParaRPr>
          </a:p>
        </p:txBody>
      </p:sp>
      <p:pic>
        <p:nvPicPr>
          <p:cNvPr id="53" name="Graphic 52">
            <a:extLst>
              <a:ext uri="{FF2B5EF4-FFF2-40B4-BE49-F238E27FC236}">
                <a16:creationId xmlns:a16="http://schemas.microsoft.com/office/drawing/2014/main" id="{C51E3FE9-5B17-171A-6A9F-CDFBDE52361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3236" y="4394516"/>
            <a:ext cx="398439" cy="398439"/>
          </a:xfrm>
          <a:prstGeom prst="rect">
            <a:avLst/>
          </a:prstGeom>
        </p:spPr>
      </p:pic>
      <p:sp>
        <p:nvSpPr>
          <p:cNvPr id="54" name="Oval 53">
            <a:extLst>
              <a:ext uri="{FF2B5EF4-FFF2-40B4-BE49-F238E27FC236}">
                <a16:creationId xmlns:a16="http://schemas.microsoft.com/office/drawing/2014/main" id="{5C236866-7875-DE3D-C95D-CDC3E85BA795}"/>
              </a:ext>
            </a:extLst>
          </p:cNvPr>
          <p:cNvSpPr/>
          <p:nvPr/>
        </p:nvSpPr>
        <p:spPr>
          <a:xfrm>
            <a:off x="3944621" y="4434928"/>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FBFAAD49-CBED-E4C4-9871-5011924D35E3}"/>
              </a:ext>
            </a:extLst>
          </p:cNvPr>
          <p:cNvSpPr txBox="1"/>
          <p:nvPr/>
        </p:nvSpPr>
        <p:spPr>
          <a:xfrm>
            <a:off x="4496803" y="4402819"/>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Change Management Process</a:t>
            </a:r>
          </a:p>
          <a:p>
            <a:pPr>
              <a:spcBef>
                <a:spcPts val="600"/>
              </a:spcBef>
            </a:pPr>
            <a:r>
              <a:rPr lang="en-US" sz="1200" dirty="0">
                <a:solidFill>
                  <a:schemeClr val="tx1">
                    <a:lumMod val="65000"/>
                    <a:lumOff val="35000"/>
                  </a:schemeClr>
                </a:solidFill>
                <a:latin typeface="Century Gothic" panose="020B0502020202020204" pitchFamily="34" charset="0"/>
              </a:rPr>
              <a:t>Describe the procedures for documenting, reviewing, and approving any changes to the project scope or design. This is critical for managing a dynamic construction environment.</a:t>
            </a:r>
          </a:p>
        </p:txBody>
      </p:sp>
      <p:pic>
        <p:nvPicPr>
          <p:cNvPr id="58" name="Picture 57" descr="A black and white icon&#10;&#10;Description automatically generated">
            <a:extLst>
              <a:ext uri="{FF2B5EF4-FFF2-40B4-BE49-F238E27FC236}">
                <a16:creationId xmlns:a16="http://schemas.microsoft.com/office/drawing/2014/main" id="{287A8D07-1210-5F2B-80CC-0F1A6FFDB2F0}"/>
              </a:ext>
            </a:extLst>
          </p:cNvPr>
          <p:cNvPicPr>
            <a:picLocks noChangeAspect="1"/>
          </p:cNvPicPr>
          <p:nvPr/>
        </p:nvPicPr>
        <p:blipFill>
          <a:blip r:embed="rId15"/>
          <a:stretch>
            <a:fillRect/>
          </a:stretch>
        </p:blipFill>
        <p:spPr>
          <a:xfrm>
            <a:off x="4041541" y="4544517"/>
            <a:ext cx="312062" cy="312062"/>
          </a:xfrm>
          <a:prstGeom prst="rect">
            <a:avLst/>
          </a:prstGeom>
        </p:spPr>
      </p:pic>
      <p:sp>
        <p:nvSpPr>
          <p:cNvPr id="3" name="Google Shape;106;p2">
            <a:extLst>
              <a:ext uri="{FF2B5EF4-FFF2-40B4-BE49-F238E27FC236}">
                <a16:creationId xmlns:a16="http://schemas.microsoft.com/office/drawing/2014/main" id="{1EF222FF-01F9-2997-FD65-9C7D95CB67EF}"/>
              </a:ext>
            </a:extLst>
          </p:cNvPr>
          <p:cNvSpPr txBox="1"/>
          <p:nvPr/>
        </p:nvSpPr>
        <p:spPr>
          <a:xfrm>
            <a:off x="5243071" y="6419021"/>
            <a:ext cx="6905897" cy="393950"/>
          </a:xfrm>
          <a:prstGeom prst="rect">
            <a:avLst/>
          </a:prstGeom>
          <a:noFill/>
          <a:ln>
            <a:noFill/>
          </a:ln>
        </p:spPr>
        <p:txBody>
          <a:bodyPr spcFirstLastPara="1" wrap="square" lIns="91425" tIns="73150" rIns="182875" bIns="73150" anchor="t" anchorCtr="0">
            <a:spAutoFit/>
          </a:bodyPr>
          <a:lstStyle/>
          <a:p>
            <a:pPr marL="0" marR="0" lvl="0" indent="0" algn="r" rtl="0">
              <a:spcBef>
                <a:spcPts val="0"/>
              </a:spcBef>
              <a:spcAft>
                <a:spcPts val="0"/>
              </a:spcAft>
              <a:buNone/>
            </a:pPr>
            <a:r>
              <a:rPr lang="en-US" sz="1600" dirty="0">
                <a:solidFill>
                  <a:srgbClr val="595959"/>
                </a:solidFill>
                <a:latin typeface="Century Gothic"/>
                <a:ea typeface="Century Gothic"/>
                <a:cs typeface="Century Gothic"/>
                <a:sym typeface="Century Gothic"/>
              </a:rPr>
              <a:t>PowerPoint Construction Project Charter Template</a:t>
            </a:r>
          </a:p>
        </p:txBody>
      </p:sp>
      <p:sp>
        <p:nvSpPr>
          <p:cNvPr id="4" name="Oval 3">
            <a:extLst>
              <a:ext uri="{FF2B5EF4-FFF2-40B4-BE49-F238E27FC236}">
                <a16:creationId xmlns:a16="http://schemas.microsoft.com/office/drawing/2014/main" id="{E2E5354E-2492-8564-3509-47FBEDF5A6F7}"/>
              </a:ext>
            </a:extLst>
          </p:cNvPr>
          <p:cNvSpPr/>
          <p:nvPr/>
        </p:nvSpPr>
        <p:spPr>
          <a:xfrm>
            <a:off x="3944621" y="5446691"/>
            <a:ext cx="502920" cy="505098"/>
          </a:xfrm>
          <a:prstGeom prst="ellipse">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35C328F-3001-0E21-2FC1-34BD0E7DF023}"/>
              </a:ext>
            </a:extLst>
          </p:cNvPr>
          <p:cNvSpPr txBox="1"/>
          <p:nvPr/>
        </p:nvSpPr>
        <p:spPr>
          <a:xfrm>
            <a:off x="4496803" y="5414582"/>
            <a:ext cx="7401153" cy="815608"/>
          </a:xfrm>
          <a:prstGeom prst="rect">
            <a:avLst/>
          </a:prstGeom>
          <a:noFill/>
        </p:spPr>
        <p:txBody>
          <a:bodyPr wrap="square" rtlCol="0">
            <a:spAutoFit/>
          </a:bodyPr>
          <a:lstStyle/>
          <a:p>
            <a:r>
              <a:rPr lang="en-US" b="1" dirty="0">
                <a:solidFill>
                  <a:schemeClr val="tx1">
                    <a:lumMod val="65000"/>
                    <a:lumOff val="35000"/>
                  </a:schemeClr>
                </a:solidFill>
                <a:latin typeface="Century Gothic" panose="020B0502020202020204" pitchFamily="34" charset="0"/>
              </a:rPr>
              <a:t>Project Evaluation Criteria</a:t>
            </a:r>
          </a:p>
          <a:p>
            <a:pPr>
              <a:spcBef>
                <a:spcPts val="600"/>
              </a:spcBef>
            </a:pPr>
            <a:r>
              <a:rPr lang="en-US" sz="1200" dirty="0">
                <a:solidFill>
                  <a:schemeClr val="tx1">
                    <a:lumMod val="65000"/>
                    <a:lumOff val="35000"/>
                  </a:schemeClr>
                </a:solidFill>
                <a:latin typeface="Century Gothic" panose="020B0502020202020204" pitchFamily="34" charset="0"/>
              </a:rPr>
              <a:t>Select the specific criteria you will use to measure project success, such as adherence to the timeline, budget compliance, and quality of construction.</a:t>
            </a:r>
          </a:p>
        </p:txBody>
      </p:sp>
      <p:pic>
        <p:nvPicPr>
          <p:cNvPr id="18" name="Picture 17" descr="A white magnifying glass on a black background&#10;&#10;Description automatically generated">
            <a:extLst>
              <a:ext uri="{FF2B5EF4-FFF2-40B4-BE49-F238E27FC236}">
                <a16:creationId xmlns:a16="http://schemas.microsoft.com/office/drawing/2014/main" id="{ED469492-6D2E-5EC0-9FAA-2C77CBCC120A}"/>
              </a:ext>
            </a:extLst>
          </p:cNvPr>
          <p:cNvPicPr>
            <a:picLocks noChangeAspect="1"/>
          </p:cNvPicPr>
          <p:nvPr/>
        </p:nvPicPr>
        <p:blipFill>
          <a:blip r:embed="rId16"/>
          <a:stretch>
            <a:fillRect/>
          </a:stretch>
        </p:blipFill>
        <p:spPr>
          <a:xfrm>
            <a:off x="4015914" y="5514958"/>
            <a:ext cx="358405" cy="358405"/>
          </a:xfrm>
          <a:prstGeom prst="rect">
            <a:avLst/>
          </a:prstGeom>
        </p:spPr>
      </p:pic>
    </p:spTree>
    <p:extLst>
      <p:ext uri="{BB962C8B-B14F-4D97-AF65-F5344CB8AC3E}">
        <p14:creationId xmlns:p14="http://schemas.microsoft.com/office/powerpoint/2010/main" val="2596299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4636</TotalTime>
  <Words>561</Words>
  <Application>Microsoft Macintosh PowerPoint</Application>
  <PresentationFormat>Widescreen</PresentationFormat>
  <Paragraphs>64</Paragraphs>
  <Slides>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Megan Herchold</cp:lastModifiedBy>
  <cp:revision>93</cp:revision>
  <dcterms:created xsi:type="dcterms:W3CDTF">2022-05-22T18:55:25Z</dcterms:created>
  <dcterms:modified xsi:type="dcterms:W3CDTF">2024-08-08T14:45:25Z</dcterms:modified>
</cp:coreProperties>
</file>