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342" r:id="rId2"/>
    <p:sldId id="354" r:id="rId3"/>
    <p:sldId id="360" r:id="rId4"/>
    <p:sldId id="361" r:id="rId5"/>
    <p:sldId id="362" r:id="rId6"/>
    <p:sldId id="363" r:id="rId7"/>
    <p:sldId id="364" r:id="rId8"/>
    <p:sldId id="365" r:id="rId9"/>
    <p:sldId id="366" r:id="rId10"/>
    <p:sldId id="367" r:id="rId11"/>
    <p:sldId id="368" r:id="rId12"/>
    <p:sldId id="29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91B0"/>
    <a:srgbClr val="3EBCDF"/>
    <a:srgbClr val="36A3C4"/>
    <a:srgbClr val="CF7755"/>
    <a:srgbClr val="FF9366"/>
    <a:srgbClr val="C06A00"/>
    <a:srgbClr val="FFF000"/>
    <a:srgbClr val="74A1B6"/>
    <a:srgbClr val="C15560"/>
    <a:srgbClr val="EAAA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2" autoAdjust="0"/>
    <p:restoredTop sz="86426"/>
  </p:normalViewPr>
  <p:slideViewPr>
    <p:cSldViewPr snapToGrid="0" snapToObjects="1">
      <p:cViewPr varScale="1">
        <p:scale>
          <a:sx n="96" d="100"/>
          <a:sy n="96" d="100"/>
        </p:scale>
        <p:origin x="1576"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8/8/24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707066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4136896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4178009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4167726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2556830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218231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391928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2584694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3578154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3190715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8/8/24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8/8/24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8/8/24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8/8/24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8/8/24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8/8/24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8/8/24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8/8/24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alpha val="25000"/>
              </a:schemeClr>
            </a:gs>
            <a:gs pos="73000">
              <a:schemeClr val="accent5">
                <a:lumMod val="20000"/>
                <a:lumOff val="80000"/>
                <a:alpha val="25000"/>
              </a:schemeClr>
            </a:gs>
            <a:gs pos="83000">
              <a:schemeClr val="accent5">
                <a:lumMod val="20000"/>
                <a:lumOff val="80000"/>
                <a:alpha val="25000"/>
              </a:schemeClr>
            </a:gs>
            <a:gs pos="100000">
              <a:schemeClr val="accent5">
                <a:lumMod val="40000"/>
                <a:lumOff val="60000"/>
                <a:alpha val="35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8/8/24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martsheet.com/try-it?trp=12137&amp;utm_source=template-powerpoint&amp;utm_medium=content&amp;utm_campaign=Project+Kickoff+Meeting+Charter-powerpoint-12137&amp;lpa=Project+Kickoff+Meeting+Charter+powerpoint+12137"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3;p1">
            <a:hlinkClick r:id="rId2"/>
            <a:extLst>
              <a:ext uri="{FF2B5EF4-FFF2-40B4-BE49-F238E27FC236}">
                <a16:creationId xmlns:a16="http://schemas.microsoft.com/office/drawing/2014/main" id="{16BCC30B-76FD-AAF7-2EDE-3A53C6542D6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5" y="264629"/>
            <a:ext cx="7356557"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PowerPoint Project Kickoff </a:t>
            </a:r>
          </a:p>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Meeting Charter Template</a:t>
            </a:r>
          </a:p>
        </p:txBody>
      </p:sp>
      <p:pic>
        <p:nvPicPr>
          <p:cNvPr id="4" name="Picture 3">
            <a:extLst>
              <a:ext uri="{FF2B5EF4-FFF2-40B4-BE49-F238E27FC236}">
                <a16:creationId xmlns:a16="http://schemas.microsoft.com/office/drawing/2014/main" id="{414B8D0C-A9F2-2DD5-34FB-4F854B8F3834}"/>
              </a:ext>
            </a:extLst>
          </p:cNvPr>
          <p:cNvPicPr>
            <a:picLocks noChangeAspect="1"/>
          </p:cNvPicPr>
          <p:nvPr/>
        </p:nvPicPr>
        <p:blipFill>
          <a:blip r:embed="rId4"/>
          <a:srcRect/>
          <a:stretch/>
        </p:blipFill>
        <p:spPr>
          <a:xfrm>
            <a:off x="4970434" y="2740990"/>
            <a:ext cx="6785718" cy="3818385"/>
          </a:xfrm>
          <a:prstGeom prst="rect">
            <a:avLst/>
          </a:prstGeom>
          <a:ln w="28575">
            <a:solidFill>
              <a:schemeClr val="bg1">
                <a:lumMod val="75000"/>
              </a:schemeClr>
            </a:solidFill>
          </a:ln>
          <a:effectLst>
            <a:outerShdw blurRad="50800" dist="38100" dir="5400000" algn="t" rotWithShape="0">
              <a:prstClr val="black">
                <a:alpha val="40000"/>
              </a:prstClr>
            </a:outerShdw>
          </a:effectLst>
        </p:spPr>
      </p:pic>
      <p:pic>
        <p:nvPicPr>
          <p:cNvPr id="8" name="Picture 7">
            <a:extLst>
              <a:ext uri="{FF2B5EF4-FFF2-40B4-BE49-F238E27FC236}">
                <a16:creationId xmlns:a16="http://schemas.microsoft.com/office/drawing/2014/main" id="{D0445A55-6146-AAD5-F81D-D52411744F89}"/>
              </a:ext>
            </a:extLst>
          </p:cNvPr>
          <p:cNvPicPr>
            <a:picLocks noChangeAspect="1"/>
          </p:cNvPicPr>
          <p:nvPr/>
        </p:nvPicPr>
        <p:blipFill>
          <a:blip r:embed="rId5"/>
          <a:srcRect/>
          <a:stretch/>
        </p:blipFill>
        <p:spPr>
          <a:xfrm>
            <a:off x="3845729" y="1646264"/>
            <a:ext cx="6797066" cy="3818386"/>
          </a:xfrm>
          <a:prstGeom prst="rect">
            <a:avLst/>
          </a:prstGeom>
          <a:ln w="28575">
            <a:solidFill>
              <a:schemeClr val="bg1">
                <a:lumMod val="75000"/>
              </a:schemeClr>
            </a:solidFill>
          </a:ln>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B4147857-9824-7664-5C9A-308A8DA44372}"/>
              </a:ext>
            </a:extLst>
          </p:cNvPr>
          <p:cNvPicPr>
            <a:picLocks noChangeAspect="1"/>
          </p:cNvPicPr>
          <p:nvPr/>
        </p:nvPicPr>
        <p:blipFill>
          <a:blip r:embed="rId6"/>
          <a:srcRect/>
          <a:stretch/>
        </p:blipFill>
        <p:spPr>
          <a:xfrm>
            <a:off x="435848" y="2314739"/>
            <a:ext cx="6808414" cy="3818385"/>
          </a:xfrm>
          <a:prstGeom prst="rect">
            <a:avLst/>
          </a:prstGeom>
          <a:ln w="28575">
            <a:solidFill>
              <a:schemeClr val="bg1">
                <a:lumMod val="75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8119327B-03F0-38B4-D737-2151ED211A3F}"/>
              </a:ext>
            </a:extLst>
          </p:cNvPr>
          <p:cNvSpPr/>
          <p:nvPr/>
        </p:nvSpPr>
        <p:spPr>
          <a:xfrm>
            <a:off x="1376679" y="2271887"/>
            <a:ext cx="9438640" cy="2113280"/>
          </a:xfrm>
          <a:prstGeom prst="roundRect">
            <a:avLst>
              <a:gd name="adj" fmla="val 6090"/>
            </a:avLst>
          </a:prstGeom>
          <a:solidFill>
            <a:srgbClr val="2E91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9366"/>
              </a:solidFill>
            </a:endParaRPr>
          </a:p>
        </p:txBody>
      </p:sp>
      <p:sp>
        <p:nvSpPr>
          <p:cNvPr id="3" name="Google Shape;90;p1">
            <a:extLst>
              <a:ext uri="{FF2B5EF4-FFF2-40B4-BE49-F238E27FC236}">
                <a16:creationId xmlns:a16="http://schemas.microsoft.com/office/drawing/2014/main" id="{48CC74A0-4A34-617F-5009-C768E1D9A6C8}"/>
              </a:ext>
            </a:extLst>
          </p:cNvPr>
          <p:cNvSpPr txBox="1"/>
          <p:nvPr/>
        </p:nvSpPr>
        <p:spPr>
          <a:xfrm>
            <a:off x="2417721" y="2767495"/>
            <a:ext cx="7356557"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dirty="0">
                <a:solidFill>
                  <a:schemeClr val="bg1"/>
                </a:solidFill>
                <a:latin typeface="Century Gothic"/>
                <a:ea typeface="Century Gothic"/>
                <a:cs typeface="Century Gothic"/>
                <a:sym typeface="Century Gothic"/>
              </a:rPr>
              <a:t>Closing Remarks and Adjournment</a:t>
            </a:r>
          </a:p>
        </p:txBody>
      </p:sp>
      <p:sp>
        <p:nvSpPr>
          <p:cNvPr id="6" name="TextBox 5">
            <a:extLst>
              <a:ext uri="{FF2B5EF4-FFF2-40B4-BE49-F238E27FC236}">
                <a16:creationId xmlns:a16="http://schemas.microsoft.com/office/drawing/2014/main" id="{006BD415-166D-92B2-84F9-50BE0988A320}"/>
              </a:ext>
            </a:extLst>
          </p:cNvPr>
          <p:cNvSpPr txBox="1"/>
          <p:nvPr/>
        </p:nvSpPr>
        <p:spPr>
          <a:xfrm>
            <a:off x="1762760" y="3303127"/>
            <a:ext cx="8727440" cy="523220"/>
          </a:xfrm>
          <a:prstGeom prst="rect">
            <a:avLst/>
          </a:prstGeom>
          <a:noFill/>
        </p:spPr>
        <p:txBody>
          <a:bodyPr wrap="square" rtlCol="0">
            <a:spAutoFit/>
          </a:bodyPr>
          <a:lstStyle/>
          <a:p>
            <a:pPr algn="ctr"/>
            <a:r>
              <a:rPr lang="en-US" sz="1400" dirty="0">
                <a:solidFill>
                  <a:schemeClr val="bg1"/>
                </a:solidFill>
                <a:latin typeface="Century Gothic" panose="020B0502020202020204" pitchFamily="34" charset="0"/>
              </a:rPr>
              <a:t>Provides closing statements, appreciates attendees' participation, and officially adjourns </a:t>
            </a:r>
            <a:br>
              <a:rPr lang="en-US" sz="1400" dirty="0">
                <a:solidFill>
                  <a:schemeClr val="bg1"/>
                </a:solidFill>
                <a:latin typeface="Century Gothic" panose="020B0502020202020204" pitchFamily="34" charset="0"/>
              </a:rPr>
            </a:br>
            <a:r>
              <a:rPr lang="en-US" sz="1400" dirty="0">
                <a:solidFill>
                  <a:schemeClr val="bg1"/>
                </a:solidFill>
                <a:latin typeface="Century Gothic" panose="020B0502020202020204" pitchFamily="34" charset="0"/>
              </a:rPr>
              <a:t>the meeting.</a:t>
            </a:r>
          </a:p>
        </p:txBody>
      </p:sp>
      <p:pic>
        <p:nvPicPr>
          <p:cNvPr id="2" name="Graphic 1">
            <a:extLst>
              <a:ext uri="{FF2B5EF4-FFF2-40B4-BE49-F238E27FC236}">
                <a16:creationId xmlns:a16="http://schemas.microsoft.com/office/drawing/2014/main" id="{1E9E74C3-AFC2-F214-F7B6-889EACDCAA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75240" y="2407920"/>
            <a:ext cx="457200" cy="457200"/>
          </a:xfrm>
          <a:prstGeom prst="rect">
            <a:avLst/>
          </a:prstGeom>
        </p:spPr>
      </p:pic>
    </p:spTree>
    <p:extLst>
      <p:ext uri="{BB962C8B-B14F-4D97-AF65-F5344CB8AC3E}">
        <p14:creationId xmlns:p14="http://schemas.microsoft.com/office/powerpoint/2010/main" val="2010043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stract image of large maze">
            <a:extLst>
              <a:ext uri="{FF2B5EF4-FFF2-40B4-BE49-F238E27FC236}">
                <a16:creationId xmlns:a16="http://schemas.microsoft.com/office/drawing/2014/main" id="{39758301-969F-D90E-AC52-5AB48F4A8B29}"/>
              </a:ext>
            </a:extLst>
          </p:cNvPr>
          <p:cNvPicPr>
            <a:picLocks noChangeAspect="1"/>
          </p:cNvPicPr>
          <p:nvPr/>
        </p:nvPicPr>
        <p:blipFill rotWithShape="1">
          <a:blip r:embed="rId3">
            <a:alphaModFix amt="35000"/>
          </a:blip>
          <a:srcRect b="9999"/>
          <a:stretch/>
        </p:blipFill>
        <p:spPr>
          <a:xfrm>
            <a:off x="0" y="0"/>
            <a:ext cx="12192000" cy="6858000"/>
          </a:xfrm>
          <a:prstGeom prst="rect">
            <a:avLst/>
          </a:prstGeom>
        </p:spPr>
      </p:pic>
      <p:sp>
        <p:nvSpPr>
          <p:cNvPr id="36" name="Rounded Rectangle 35">
            <a:extLst>
              <a:ext uri="{FF2B5EF4-FFF2-40B4-BE49-F238E27FC236}">
                <a16:creationId xmlns:a16="http://schemas.microsoft.com/office/drawing/2014/main" id="{75F24AB8-E718-F57C-6AEC-5E3EAFE19A52}"/>
              </a:ext>
            </a:extLst>
          </p:cNvPr>
          <p:cNvSpPr/>
          <p:nvPr/>
        </p:nvSpPr>
        <p:spPr>
          <a:xfrm>
            <a:off x="749299" y="887887"/>
            <a:ext cx="10807700" cy="88380"/>
          </a:xfrm>
          <a:prstGeom prst="roundRect">
            <a:avLst>
              <a:gd name="adj" fmla="val 0"/>
            </a:avLst>
          </a:prstGeom>
          <a:solidFill>
            <a:srgbClr val="2E91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Google Shape;90;p1">
            <a:extLst>
              <a:ext uri="{FF2B5EF4-FFF2-40B4-BE49-F238E27FC236}">
                <a16:creationId xmlns:a16="http://schemas.microsoft.com/office/drawing/2014/main" id="{48CC74A0-4A34-617F-5009-C768E1D9A6C8}"/>
              </a:ext>
            </a:extLst>
          </p:cNvPr>
          <p:cNvSpPr txBox="1"/>
          <p:nvPr/>
        </p:nvSpPr>
        <p:spPr>
          <a:xfrm>
            <a:off x="2417721" y="292586"/>
            <a:ext cx="7356557"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dirty="0">
                <a:solidFill>
                  <a:schemeClr val="tx1">
                    <a:lumMod val="65000"/>
                    <a:lumOff val="35000"/>
                  </a:schemeClr>
                </a:solidFill>
                <a:latin typeface="Century Gothic"/>
                <a:ea typeface="Century Gothic"/>
                <a:cs typeface="Century Gothic"/>
                <a:sym typeface="Century Gothic"/>
              </a:rPr>
              <a:t>Contact Information</a:t>
            </a:r>
          </a:p>
        </p:txBody>
      </p:sp>
      <p:sp>
        <p:nvSpPr>
          <p:cNvPr id="2" name="Rounded Rectangle 1">
            <a:extLst>
              <a:ext uri="{FF2B5EF4-FFF2-40B4-BE49-F238E27FC236}">
                <a16:creationId xmlns:a16="http://schemas.microsoft.com/office/drawing/2014/main" id="{A096CF10-CF56-7ABE-FCE1-88D7C53A3DBA}"/>
              </a:ext>
            </a:extLst>
          </p:cNvPr>
          <p:cNvSpPr/>
          <p:nvPr/>
        </p:nvSpPr>
        <p:spPr>
          <a:xfrm>
            <a:off x="749300" y="976267"/>
            <a:ext cx="10807700" cy="5145133"/>
          </a:xfrm>
          <a:prstGeom prst="roundRect">
            <a:avLst>
              <a:gd name="adj" fmla="val 0"/>
            </a:avLst>
          </a:prstGeom>
          <a:solidFill>
            <a:srgbClr val="2E91B0">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 name="TextBox 5">
            <a:extLst>
              <a:ext uri="{FF2B5EF4-FFF2-40B4-BE49-F238E27FC236}">
                <a16:creationId xmlns:a16="http://schemas.microsoft.com/office/drawing/2014/main" id="{006BD415-166D-92B2-84F9-50BE0988A320}"/>
              </a:ext>
            </a:extLst>
          </p:cNvPr>
          <p:cNvSpPr txBox="1"/>
          <p:nvPr/>
        </p:nvSpPr>
        <p:spPr>
          <a:xfrm>
            <a:off x="1130300" y="1271127"/>
            <a:ext cx="10071100" cy="307777"/>
          </a:xfrm>
          <a:prstGeom prst="rect">
            <a:avLst/>
          </a:prstGeom>
          <a:noFill/>
        </p:spPr>
        <p:txBody>
          <a:bodyPr wrap="square" rtlCol="0">
            <a:spAutoFit/>
          </a:bodyPr>
          <a:lstStyle/>
          <a:p>
            <a:pPr algn="ctr"/>
            <a:r>
              <a:rPr lang="en-US" sz="1400" dirty="0">
                <a:solidFill>
                  <a:schemeClr val="tx1">
                    <a:lumMod val="65000"/>
                    <a:lumOff val="35000"/>
                  </a:schemeClr>
                </a:solidFill>
                <a:latin typeface="Century Gothic" panose="020B0502020202020204" pitchFamily="34" charset="0"/>
              </a:rPr>
              <a:t>Offers contact details for key project personnel for follow-up questions or clarifications.</a:t>
            </a:r>
          </a:p>
        </p:txBody>
      </p:sp>
      <p:sp>
        <p:nvSpPr>
          <p:cNvPr id="7" name="TextBox 6">
            <a:extLst>
              <a:ext uri="{FF2B5EF4-FFF2-40B4-BE49-F238E27FC236}">
                <a16:creationId xmlns:a16="http://schemas.microsoft.com/office/drawing/2014/main" id="{70888D21-C9D9-C912-1EF1-B259256C35E1}"/>
              </a:ext>
            </a:extLst>
          </p:cNvPr>
          <p:cNvSpPr txBox="1"/>
          <p:nvPr/>
        </p:nvSpPr>
        <p:spPr>
          <a:xfrm>
            <a:off x="1130300" y="2289928"/>
            <a:ext cx="10071100" cy="2893100"/>
          </a:xfrm>
          <a:prstGeom prst="rect">
            <a:avLst/>
          </a:prstGeom>
          <a:noFill/>
        </p:spPr>
        <p:txBody>
          <a:bodyPr wrap="square" rtlCol="0">
            <a:spAutoFit/>
          </a:bodyPr>
          <a:lstStyle/>
          <a:p>
            <a:pPr algn="ctr">
              <a:spcBef>
                <a:spcPts val="3000"/>
              </a:spcBef>
            </a:pPr>
            <a:r>
              <a:rPr lang="en-US" sz="4400" b="1" dirty="0">
                <a:solidFill>
                  <a:schemeClr val="tx1">
                    <a:lumMod val="65000"/>
                    <a:lumOff val="35000"/>
                  </a:schemeClr>
                </a:solidFill>
                <a:latin typeface="Century Gothic" panose="020B0502020202020204" pitchFamily="34" charset="0"/>
              </a:rPr>
              <a:t>Phone Number</a:t>
            </a:r>
          </a:p>
          <a:p>
            <a:pPr algn="ctr">
              <a:spcBef>
                <a:spcPts val="3000"/>
              </a:spcBef>
            </a:pPr>
            <a:r>
              <a:rPr lang="en-US" sz="4400" b="1" dirty="0">
                <a:solidFill>
                  <a:schemeClr val="tx1">
                    <a:lumMod val="65000"/>
                    <a:lumOff val="35000"/>
                  </a:schemeClr>
                </a:solidFill>
                <a:latin typeface="Century Gothic" panose="020B0502020202020204" pitchFamily="34" charset="0"/>
              </a:rPr>
              <a:t>Email</a:t>
            </a:r>
          </a:p>
          <a:p>
            <a:pPr algn="ctr">
              <a:spcBef>
                <a:spcPts val="3000"/>
              </a:spcBef>
            </a:pPr>
            <a:r>
              <a:rPr lang="en-US" sz="4400" b="1" dirty="0">
                <a:solidFill>
                  <a:schemeClr val="tx1">
                    <a:lumMod val="65000"/>
                    <a:lumOff val="35000"/>
                  </a:schemeClr>
                </a:solidFill>
                <a:latin typeface="Century Gothic" panose="020B0502020202020204" pitchFamily="34" charset="0"/>
              </a:rPr>
              <a:t>Website</a:t>
            </a:r>
          </a:p>
        </p:txBody>
      </p:sp>
      <p:sp>
        <p:nvSpPr>
          <p:cNvPr id="5" name="Oval 4">
            <a:extLst>
              <a:ext uri="{FF2B5EF4-FFF2-40B4-BE49-F238E27FC236}">
                <a16:creationId xmlns:a16="http://schemas.microsoft.com/office/drawing/2014/main" id="{95A97B1E-CEB8-E720-F576-EB39A2014549}"/>
              </a:ext>
            </a:extLst>
          </p:cNvPr>
          <p:cNvSpPr/>
          <p:nvPr/>
        </p:nvSpPr>
        <p:spPr>
          <a:xfrm>
            <a:off x="11227912" y="640080"/>
            <a:ext cx="581636" cy="581636"/>
          </a:xfrm>
          <a:prstGeom prst="ellipse">
            <a:avLst/>
          </a:prstGeom>
          <a:solidFill>
            <a:srgbClr val="2E91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A9EA35A5-31D3-8B83-3994-2091A5BD0FB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43879" y="743199"/>
            <a:ext cx="360441" cy="360441"/>
          </a:xfrm>
          <a:prstGeom prst="rect">
            <a:avLst/>
          </a:prstGeom>
        </p:spPr>
      </p:pic>
    </p:spTree>
    <p:extLst>
      <p:ext uri="{BB962C8B-B14F-4D97-AF65-F5344CB8AC3E}">
        <p14:creationId xmlns:p14="http://schemas.microsoft.com/office/powerpoint/2010/main" val="2013723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Abstract image of large maze">
            <a:extLst>
              <a:ext uri="{FF2B5EF4-FFF2-40B4-BE49-F238E27FC236}">
                <a16:creationId xmlns:a16="http://schemas.microsoft.com/office/drawing/2014/main" id="{57579748-655F-4F56-0C30-F81A3AE34377}"/>
              </a:ext>
            </a:extLst>
          </p:cNvPr>
          <p:cNvPicPr>
            <a:picLocks noGrp="1" noRot="1" noChangeAspect="1" noMove="1" noResize="1" noEditPoints="1" noAdjustHandles="1" noChangeArrowheads="1" noChangeShapeType="1" noCrop="1"/>
          </p:cNvPicPr>
          <p:nvPr/>
        </p:nvPicPr>
        <p:blipFill rotWithShape="1">
          <a:blip r:embed="rId3">
            <a:alphaModFix amt="35000"/>
          </a:blip>
          <a:srcRect b="9999"/>
          <a:stretch/>
        </p:blipFill>
        <p:spPr>
          <a:xfrm>
            <a:off x="0" y="0"/>
            <a:ext cx="12192000" cy="6858000"/>
          </a:xfrm>
          <a:prstGeom prst="rect">
            <a:avLst/>
          </a:prstGeom>
        </p:spPr>
      </p:pic>
      <p:sp>
        <p:nvSpPr>
          <p:cNvPr id="60" name="Google Shape;106;p2">
            <a:extLst>
              <a:ext uri="{FF2B5EF4-FFF2-40B4-BE49-F238E27FC236}">
                <a16:creationId xmlns:a16="http://schemas.microsoft.com/office/drawing/2014/main" id="{AAA0962E-E5F8-5444-E625-BDD17E2D3F10}"/>
              </a:ext>
            </a:extLst>
          </p:cNvPr>
          <p:cNvSpPr txBox="1"/>
          <p:nvPr/>
        </p:nvSpPr>
        <p:spPr>
          <a:xfrm>
            <a:off x="5243071" y="6383852"/>
            <a:ext cx="6905897" cy="424728"/>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dirty="0">
                <a:solidFill>
                  <a:srgbClr val="595959"/>
                </a:solidFill>
                <a:latin typeface="Century Gothic"/>
                <a:ea typeface="Century Gothic"/>
                <a:cs typeface="Century Gothic"/>
                <a:sym typeface="Century Gothic"/>
              </a:rPr>
              <a:t>PowerPoint Project Kickoff Meeting Charter</a:t>
            </a:r>
          </a:p>
        </p:txBody>
      </p:sp>
      <p:sp>
        <p:nvSpPr>
          <p:cNvPr id="36" name="Rounded Rectangle 35">
            <a:extLst>
              <a:ext uri="{FF2B5EF4-FFF2-40B4-BE49-F238E27FC236}">
                <a16:creationId xmlns:a16="http://schemas.microsoft.com/office/drawing/2014/main" id="{75F24AB8-E718-F57C-6AEC-5E3EAFE19A52}"/>
              </a:ext>
            </a:extLst>
          </p:cNvPr>
          <p:cNvSpPr/>
          <p:nvPr/>
        </p:nvSpPr>
        <p:spPr>
          <a:xfrm>
            <a:off x="1376679" y="1337081"/>
            <a:ext cx="9438640" cy="2113280"/>
          </a:xfrm>
          <a:prstGeom prst="roundRect">
            <a:avLst>
              <a:gd name="adj" fmla="val 6090"/>
            </a:avLst>
          </a:prstGeom>
          <a:solidFill>
            <a:srgbClr val="2E91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9366"/>
              </a:solidFill>
            </a:endParaRPr>
          </a:p>
        </p:txBody>
      </p:sp>
      <p:sp>
        <p:nvSpPr>
          <p:cNvPr id="3" name="Google Shape;90;p1">
            <a:extLst>
              <a:ext uri="{FF2B5EF4-FFF2-40B4-BE49-F238E27FC236}">
                <a16:creationId xmlns:a16="http://schemas.microsoft.com/office/drawing/2014/main" id="{48CC74A0-4A34-617F-5009-C768E1D9A6C8}"/>
              </a:ext>
            </a:extLst>
          </p:cNvPr>
          <p:cNvSpPr txBox="1"/>
          <p:nvPr/>
        </p:nvSpPr>
        <p:spPr>
          <a:xfrm>
            <a:off x="2417721" y="1737273"/>
            <a:ext cx="7356557"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bg1"/>
                </a:solidFill>
                <a:latin typeface="Century Gothic"/>
                <a:ea typeface="Century Gothic"/>
                <a:cs typeface="Century Gothic"/>
                <a:sym typeface="Century Gothic"/>
              </a:rPr>
              <a:t>PowerPoint Project Kickoff Meeting Charter Template</a:t>
            </a:r>
          </a:p>
        </p:txBody>
      </p:sp>
      <p:sp>
        <p:nvSpPr>
          <p:cNvPr id="4" name="TextBox 3">
            <a:extLst>
              <a:ext uri="{FF2B5EF4-FFF2-40B4-BE49-F238E27FC236}">
                <a16:creationId xmlns:a16="http://schemas.microsoft.com/office/drawing/2014/main" id="{2FE3D0FA-7EB9-C625-C5A1-9866E3501268}"/>
              </a:ext>
            </a:extLst>
          </p:cNvPr>
          <p:cNvSpPr txBox="1"/>
          <p:nvPr/>
        </p:nvSpPr>
        <p:spPr>
          <a:xfrm>
            <a:off x="2269523" y="4294821"/>
            <a:ext cx="7652952" cy="400110"/>
          </a:xfrm>
          <a:prstGeom prst="rect">
            <a:avLst/>
          </a:prstGeom>
          <a:noFill/>
        </p:spPr>
        <p:txBody>
          <a:bodyPr wrap="square" rtlCol="0">
            <a:spAutoFit/>
          </a:bodyPr>
          <a:lstStyle/>
          <a:p>
            <a:pPr algn="ctr"/>
            <a:r>
              <a:rPr lang="en-US" sz="2000" dirty="0">
                <a:solidFill>
                  <a:schemeClr val="tx1">
                    <a:lumMod val="65000"/>
                    <a:lumOff val="35000"/>
                  </a:schemeClr>
                </a:solidFill>
                <a:latin typeface="Century Gothic" panose="020B0502020202020204" pitchFamily="34" charset="0"/>
              </a:rPr>
              <a:t>Date</a:t>
            </a:r>
          </a:p>
        </p:txBody>
      </p:sp>
      <p:sp>
        <p:nvSpPr>
          <p:cNvPr id="5" name="TextBox 4">
            <a:extLst>
              <a:ext uri="{FF2B5EF4-FFF2-40B4-BE49-F238E27FC236}">
                <a16:creationId xmlns:a16="http://schemas.microsoft.com/office/drawing/2014/main" id="{3E4F76F1-7950-5B45-D5AA-D9BB79431F31}"/>
              </a:ext>
            </a:extLst>
          </p:cNvPr>
          <p:cNvSpPr txBox="1"/>
          <p:nvPr/>
        </p:nvSpPr>
        <p:spPr>
          <a:xfrm>
            <a:off x="2269523" y="4838842"/>
            <a:ext cx="7652952" cy="400110"/>
          </a:xfrm>
          <a:prstGeom prst="rect">
            <a:avLst/>
          </a:prstGeom>
          <a:noFill/>
        </p:spPr>
        <p:txBody>
          <a:bodyPr wrap="square" rtlCol="0">
            <a:spAutoFit/>
          </a:bodyPr>
          <a:lstStyle/>
          <a:p>
            <a:pPr algn="ctr"/>
            <a:r>
              <a:rPr lang="en-US" sz="2000" dirty="0">
                <a:solidFill>
                  <a:schemeClr val="tx1">
                    <a:lumMod val="65000"/>
                    <a:lumOff val="35000"/>
                  </a:schemeClr>
                </a:solidFill>
                <a:latin typeface="Century Gothic" panose="020B0502020202020204" pitchFamily="34" charset="0"/>
              </a:rPr>
              <a:t>Location</a:t>
            </a:r>
          </a:p>
        </p:txBody>
      </p:sp>
    </p:spTree>
    <p:extLst>
      <p:ext uri="{BB962C8B-B14F-4D97-AF65-F5344CB8AC3E}">
        <p14:creationId xmlns:p14="http://schemas.microsoft.com/office/powerpoint/2010/main" val="3611836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a:extLst>
              <a:ext uri="{FF2B5EF4-FFF2-40B4-BE49-F238E27FC236}">
                <a16:creationId xmlns:a16="http://schemas.microsoft.com/office/drawing/2014/main" id="{75F24AB8-E718-F57C-6AEC-5E3EAFE19A52}"/>
              </a:ext>
            </a:extLst>
          </p:cNvPr>
          <p:cNvSpPr/>
          <p:nvPr/>
        </p:nvSpPr>
        <p:spPr>
          <a:xfrm>
            <a:off x="749299" y="887887"/>
            <a:ext cx="10807700" cy="88380"/>
          </a:xfrm>
          <a:prstGeom prst="roundRect">
            <a:avLst>
              <a:gd name="adj" fmla="val 0"/>
            </a:avLst>
          </a:prstGeom>
          <a:solidFill>
            <a:srgbClr val="2E91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Google Shape;90;p1">
            <a:extLst>
              <a:ext uri="{FF2B5EF4-FFF2-40B4-BE49-F238E27FC236}">
                <a16:creationId xmlns:a16="http://schemas.microsoft.com/office/drawing/2014/main" id="{48CC74A0-4A34-617F-5009-C768E1D9A6C8}"/>
              </a:ext>
            </a:extLst>
          </p:cNvPr>
          <p:cNvSpPr txBox="1"/>
          <p:nvPr/>
        </p:nvSpPr>
        <p:spPr>
          <a:xfrm>
            <a:off x="2417721" y="292586"/>
            <a:ext cx="7356557"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dirty="0">
                <a:solidFill>
                  <a:schemeClr val="tx1">
                    <a:lumMod val="65000"/>
                    <a:lumOff val="35000"/>
                  </a:schemeClr>
                </a:solidFill>
                <a:latin typeface="Century Gothic"/>
                <a:ea typeface="Century Gothic"/>
                <a:cs typeface="Century Gothic"/>
                <a:sym typeface="Century Gothic"/>
              </a:rPr>
              <a:t>Agenda Overview</a:t>
            </a:r>
          </a:p>
        </p:txBody>
      </p:sp>
      <p:sp>
        <p:nvSpPr>
          <p:cNvPr id="2" name="Rounded Rectangle 1">
            <a:extLst>
              <a:ext uri="{FF2B5EF4-FFF2-40B4-BE49-F238E27FC236}">
                <a16:creationId xmlns:a16="http://schemas.microsoft.com/office/drawing/2014/main" id="{A096CF10-CF56-7ABE-FCE1-88D7C53A3DBA}"/>
              </a:ext>
            </a:extLst>
          </p:cNvPr>
          <p:cNvSpPr/>
          <p:nvPr/>
        </p:nvSpPr>
        <p:spPr>
          <a:xfrm>
            <a:off x="749300" y="976266"/>
            <a:ext cx="10807700" cy="5145133"/>
          </a:xfrm>
          <a:prstGeom prst="roundRect">
            <a:avLst>
              <a:gd name="adj" fmla="val 0"/>
            </a:avLst>
          </a:prstGeom>
          <a:solidFill>
            <a:srgbClr val="2E91B0">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 name="TextBox 5">
            <a:extLst>
              <a:ext uri="{FF2B5EF4-FFF2-40B4-BE49-F238E27FC236}">
                <a16:creationId xmlns:a16="http://schemas.microsoft.com/office/drawing/2014/main" id="{006BD415-166D-92B2-84F9-50BE0988A320}"/>
              </a:ext>
            </a:extLst>
          </p:cNvPr>
          <p:cNvSpPr txBox="1"/>
          <p:nvPr/>
        </p:nvSpPr>
        <p:spPr>
          <a:xfrm>
            <a:off x="1244600" y="1271127"/>
            <a:ext cx="9855200" cy="4185761"/>
          </a:xfrm>
          <a:prstGeom prst="rect">
            <a:avLst/>
          </a:prstGeom>
          <a:noFill/>
        </p:spPr>
        <p:txBody>
          <a:bodyPr wrap="square" rtlCol="0">
            <a:spAutoFit/>
          </a:bodyPr>
          <a:lstStyle/>
          <a:p>
            <a:pPr algn="ctr"/>
            <a:r>
              <a:rPr lang="en-US" sz="1400" dirty="0">
                <a:solidFill>
                  <a:schemeClr val="tx1">
                    <a:lumMod val="65000"/>
                    <a:lumOff val="35000"/>
                  </a:schemeClr>
                </a:solidFill>
                <a:latin typeface="Century Gothic" panose="020B0502020202020204" pitchFamily="34" charset="0"/>
              </a:rPr>
              <a:t>Provides a detailed agenda for the meeting, outlining the topics to be discussed and the time allocated for each segment.</a:t>
            </a:r>
          </a:p>
          <a:p>
            <a:pPr algn="ctr">
              <a:spcBef>
                <a:spcPts val="2400"/>
              </a:spcBef>
            </a:pPr>
            <a:r>
              <a:rPr lang="en-US" sz="2000" dirty="0">
                <a:solidFill>
                  <a:schemeClr val="tx1">
                    <a:lumMod val="65000"/>
                    <a:lumOff val="35000"/>
                  </a:schemeClr>
                </a:solidFill>
                <a:latin typeface="Century Gothic" panose="020B0502020202020204" pitchFamily="34" charset="0"/>
              </a:rPr>
              <a:t>Agenda Item 1</a:t>
            </a:r>
          </a:p>
          <a:p>
            <a:pPr algn="ctr">
              <a:spcBef>
                <a:spcPts val="2400"/>
              </a:spcBef>
            </a:pPr>
            <a:r>
              <a:rPr lang="en-US" sz="2000" dirty="0">
                <a:solidFill>
                  <a:schemeClr val="tx1">
                    <a:lumMod val="65000"/>
                    <a:lumOff val="35000"/>
                  </a:schemeClr>
                </a:solidFill>
                <a:latin typeface="Century Gothic" panose="020B0502020202020204" pitchFamily="34" charset="0"/>
              </a:rPr>
              <a:t>Agenda Item 2</a:t>
            </a:r>
          </a:p>
          <a:p>
            <a:pPr algn="ctr">
              <a:spcBef>
                <a:spcPts val="2400"/>
              </a:spcBef>
            </a:pPr>
            <a:r>
              <a:rPr lang="en-US" sz="2000" dirty="0">
                <a:solidFill>
                  <a:schemeClr val="tx1">
                    <a:lumMod val="65000"/>
                    <a:lumOff val="35000"/>
                  </a:schemeClr>
                </a:solidFill>
                <a:latin typeface="Century Gothic" panose="020B0502020202020204" pitchFamily="34" charset="0"/>
              </a:rPr>
              <a:t>Agenda Item 3</a:t>
            </a:r>
          </a:p>
          <a:p>
            <a:pPr algn="ctr">
              <a:spcBef>
                <a:spcPts val="2400"/>
              </a:spcBef>
            </a:pPr>
            <a:r>
              <a:rPr lang="en-US" sz="2000" dirty="0">
                <a:solidFill>
                  <a:schemeClr val="tx1">
                    <a:lumMod val="65000"/>
                    <a:lumOff val="35000"/>
                  </a:schemeClr>
                </a:solidFill>
                <a:latin typeface="Century Gothic" panose="020B0502020202020204" pitchFamily="34" charset="0"/>
              </a:rPr>
              <a:t>Agenda Item 4</a:t>
            </a:r>
          </a:p>
          <a:p>
            <a:pPr algn="ctr">
              <a:spcBef>
                <a:spcPts val="2400"/>
              </a:spcBef>
            </a:pPr>
            <a:r>
              <a:rPr lang="en-US" sz="2000" dirty="0">
                <a:solidFill>
                  <a:schemeClr val="tx1">
                    <a:lumMod val="65000"/>
                    <a:lumOff val="35000"/>
                  </a:schemeClr>
                </a:solidFill>
                <a:latin typeface="Century Gothic" panose="020B0502020202020204" pitchFamily="34" charset="0"/>
              </a:rPr>
              <a:t>Agenda Item 5</a:t>
            </a:r>
          </a:p>
          <a:p>
            <a:pPr algn="ctr">
              <a:spcBef>
                <a:spcPts val="2400"/>
              </a:spcBef>
            </a:pPr>
            <a:r>
              <a:rPr lang="en-US" sz="2000" dirty="0">
                <a:solidFill>
                  <a:schemeClr val="tx1">
                    <a:lumMod val="65000"/>
                    <a:lumOff val="35000"/>
                  </a:schemeClr>
                </a:solidFill>
                <a:latin typeface="Century Gothic" panose="020B0502020202020204" pitchFamily="34" charset="0"/>
              </a:rPr>
              <a:t>Agenda Item 6</a:t>
            </a:r>
          </a:p>
        </p:txBody>
      </p:sp>
      <p:sp>
        <p:nvSpPr>
          <p:cNvPr id="4" name="Oval 3">
            <a:extLst>
              <a:ext uri="{FF2B5EF4-FFF2-40B4-BE49-F238E27FC236}">
                <a16:creationId xmlns:a16="http://schemas.microsoft.com/office/drawing/2014/main" id="{DD684548-19BF-EB1F-2C3C-8760E11E1D73}"/>
              </a:ext>
            </a:extLst>
          </p:cNvPr>
          <p:cNvSpPr/>
          <p:nvPr/>
        </p:nvSpPr>
        <p:spPr>
          <a:xfrm>
            <a:off x="11227912" y="640080"/>
            <a:ext cx="581636" cy="581636"/>
          </a:xfrm>
          <a:prstGeom prst="ellipse">
            <a:avLst/>
          </a:prstGeom>
          <a:solidFill>
            <a:srgbClr val="2E91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EDCE569B-7C2E-FAAB-91B6-DFB62ECA3C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54039" y="752720"/>
            <a:ext cx="340761" cy="340761"/>
          </a:xfrm>
          <a:prstGeom prst="rect">
            <a:avLst/>
          </a:prstGeom>
        </p:spPr>
      </p:pic>
    </p:spTree>
    <p:extLst>
      <p:ext uri="{BB962C8B-B14F-4D97-AF65-F5344CB8AC3E}">
        <p14:creationId xmlns:p14="http://schemas.microsoft.com/office/powerpoint/2010/main" val="1673609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a:extLst>
              <a:ext uri="{FF2B5EF4-FFF2-40B4-BE49-F238E27FC236}">
                <a16:creationId xmlns:a16="http://schemas.microsoft.com/office/drawing/2014/main" id="{75F24AB8-E718-F57C-6AEC-5E3EAFE19A52}"/>
              </a:ext>
            </a:extLst>
          </p:cNvPr>
          <p:cNvSpPr/>
          <p:nvPr/>
        </p:nvSpPr>
        <p:spPr>
          <a:xfrm>
            <a:off x="749299" y="887887"/>
            <a:ext cx="10807700" cy="88380"/>
          </a:xfrm>
          <a:prstGeom prst="roundRect">
            <a:avLst>
              <a:gd name="adj" fmla="val 0"/>
            </a:avLst>
          </a:prstGeom>
          <a:solidFill>
            <a:srgbClr val="2E91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Google Shape;90;p1">
            <a:extLst>
              <a:ext uri="{FF2B5EF4-FFF2-40B4-BE49-F238E27FC236}">
                <a16:creationId xmlns:a16="http://schemas.microsoft.com/office/drawing/2014/main" id="{48CC74A0-4A34-617F-5009-C768E1D9A6C8}"/>
              </a:ext>
            </a:extLst>
          </p:cNvPr>
          <p:cNvSpPr txBox="1"/>
          <p:nvPr/>
        </p:nvSpPr>
        <p:spPr>
          <a:xfrm>
            <a:off x="2417721" y="292586"/>
            <a:ext cx="7356557"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dirty="0">
                <a:solidFill>
                  <a:schemeClr val="tx1">
                    <a:lumMod val="65000"/>
                    <a:lumOff val="35000"/>
                  </a:schemeClr>
                </a:solidFill>
                <a:latin typeface="Century Gothic"/>
                <a:ea typeface="Century Gothic"/>
                <a:cs typeface="Century Gothic"/>
                <a:sym typeface="Century Gothic"/>
              </a:rPr>
              <a:t>Project Overview</a:t>
            </a:r>
          </a:p>
        </p:txBody>
      </p:sp>
      <p:sp>
        <p:nvSpPr>
          <p:cNvPr id="2" name="Rounded Rectangle 1">
            <a:extLst>
              <a:ext uri="{FF2B5EF4-FFF2-40B4-BE49-F238E27FC236}">
                <a16:creationId xmlns:a16="http://schemas.microsoft.com/office/drawing/2014/main" id="{A096CF10-CF56-7ABE-FCE1-88D7C53A3DBA}"/>
              </a:ext>
            </a:extLst>
          </p:cNvPr>
          <p:cNvSpPr/>
          <p:nvPr/>
        </p:nvSpPr>
        <p:spPr>
          <a:xfrm>
            <a:off x="749300" y="976267"/>
            <a:ext cx="10807700" cy="1131933"/>
          </a:xfrm>
          <a:prstGeom prst="roundRect">
            <a:avLst>
              <a:gd name="adj" fmla="val 0"/>
            </a:avLst>
          </a:prstGeom>
          <a:solidFill>
            <a:srgbClr val="2E91B0">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 name="TextBox 5">
            <a:extLst>
              <a:ext uri="{FF2B5EF4-FFF2-40B4-BE49-F238E27FC236}">
                <a16:creationId xmlns:a16="http://schemas.microsoft.com/office/drawing/2014/main" id="{006BD415-166D-92B2-84F9-50BE0988A320}"/>
              </a:ext>
            </a:extLst>
          </p:cNvPr>
          <p:cNvSpPr txBox="1"/>
          <p:nvPr/>
        </p:nvSpPr>
        <p:spPr>
          <a:xfrm>
            <a:off x="1130300" y="1271127"/>
            <a:ext cx="10071100" cy="307777"/>
          </a:xfrm>
          <a:prstGeom prst="rect">
            <a:avLst/>
          </a:prstGeom>
          <a:noFill/>
        </p:spPr>
        <p:txBody>
          <a:bodyPr wrap="square" rtlCol="0">
            <a:spAutoFit/>
          </a:bodyPr>
          <a:lstStyle/>
          <a:p>
            <a:pPr algn="ctr"/>
            <a:r>
              <a:rPr lang="en-US" sz="1400" dirty="0">
                <a:solidFill>
                  <a:schemeClr val="tx1">
                    <a:lumMod val="65000"/>
                    <a:lumOff val="35000"/>
                  </a:schemeClr>
                </a:solidFill>
                <a:latin typeface="Century Gothic" panose="020B0502020202020204" pitchFamily="34" charset="0"/>
              </a:rPr>
              <a:t>Offers a brief description of the project, including its purpose, significance, and expected outcomes.</a:t>
            </a:r>
          </a:p>
        </p:txBody>
      </p:sp>
      <p:sp>
        <p:nvSpPr>
          <p:cNvPr id="4" name="Rounded Rectangle 3">
            <a:extLst>
              <a:ext uri="{FF2B5EF4-FFF2-40B4-BE49-F238E27FC236}">
                <a16:creationId xmlns:a16="http://schemas.microsoft.com/office/drawing/2014/main" id="{C2A0FE03-24BC-8BCD-880B-FA744D7810D5}"/>
              </a:ext>
            </a:extLst>
          </p:cNvPr>
          <p:cNvSpPr/>
          <p:nvPr/>
        </p:nvSpPr>
        <p:spPr>
          <a:xfrm>
            <a:off x="749298" y="3173887"/>
            <a:ext cx="3759201" cy="88380"/>
          </a:xfrm>
          <a:prstGeom prst="roundRect">
            <a:avLst>
              <a:gd name="adj" fmla="val 0"/>
            </a:avLst>
          </a:prstGeom>
          <a:solidFill>
            <a:srgbClr val="2E91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Google Shape;90;p1">
            <a:extLst>
              <a:ext uri="{FF2B5EF4-FFF2-40B4-BE49-F238E27FC236}">
                <a16:creationId xmlns:a16="http://schemas.microsoft.com/office/drawing/2014/main" id="{81C3A142-3549-6CD9-338B-45A3D603C285}"/>
              </a:ext>
            </a:extLst>
          </p:cNvPr>
          <p:cNvSpPr txBox="1"/>
          <p:nvPr/>
        </p:nvSpPr>
        <p:spPr>
          <a:xfrm>
            <a:off x="853259" y="2578586"/>
            <a:ext cx="3551278"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dirty="0">
                <a:solidFill>
                  <a:schemeClr val="tx1">
                    <a:lumMod val="65000"/>
                    <a:lumOff val="35000"/>
                  </a:schemeClr>
                </a:solidFill>
                <a:latin typeface="Century Gothic"/>
                <a:ea typeface="Century Gothic"/>
                <a:cs typeface="Century Gothic"/>
                <a:sym typeface="Century Gothic"/>
              </a:rPr>
              <a:t>Project Scope</a:t>
            </a:r>
          </a:p>
        </p:txBody>
      </p:sp>
      <p:sp>
        <p:nvSpPr>
          <p:cNvPr id="7" name="Rounded Rectangle 6">
            <a:extLst>
              <a:ext uri="{FF2B5EF4-FFF2-40B4-BE49-F238E27FC236}">
                <a16:creationId xmlns:a16="http://schemas.microsoft.com/office/drawing/2014/main" id="{5B008D0F-A69C-4D6D-E120-6E4BE8D8CC22}"/>
              </a:ext>
            </a:extLst>
          </p:cNvPr>
          <p:cNvSpPr/>
          <p:nvPr/>
        </p:nvSpPr>
        <p:spPr>
          <a:xfrm>
            <a:off x="749299" y="3262267"/>
            <a:ext cx="3759201" cy="2859133"/>
          </a:xfrm>
          <a:prstGeom prst="roundRect">
            <a:avLst>
              <a:gd name="adj" fmla="val 0"/>
            </a:avLst>
          </a:prstGeom>
          <a:solidFill>
            <a:srgbClr val="2E91B0">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 name="TextBox 7">
            <a:extLst>
              <a:ext uri="{FF2B5EF4-FFF2-40B4-BE49-F238E27FC236}">
                <a16:creationId xmlns:a16="http://schemas.microsoft.com/office/drawing/2014/main" id="{88E59030-F9F6-ED1B-144F-4A90DDC058F7}"/>
              </a:ext>
            </a:extLst>
          </p:cNvPr>
          <p:cNvSpPr txBox="1"/>
          <p:nvPr/>
        </p:nvSpPr>
        <p:spPr>
          <a:xfrm>
            <a:off x="1130299" y="3557126"/>
            <a:ext cx="2997201" cy="954107"/>
          </a:xfrm>
          <a:prstGeom prst="rect">
            <a:avLst/>
          </a:prstGeom>
          <a:noFill/>
        </p:spPr>
        <p:txBody>
          <a:bodyPr wrap="square" rtlCol="0">
            <a:spAutoFit/>
          </a:bodyPr>
          <a:lstStyle/>
          <a:p>
            <a:pPr algn="ctr"/>
            <a:r>
              <a:rPr lang="en-US" sz="1400" dirty="0">
                <a:solidFill>
                  <a:schemeClr val="tx1">
                    <a:lumMod val="65000"/>
                    <a:lumOff val="35000"/>
                  </a:schemeClr>
                </a:solidFill>
                <a:latin typeface="Century Gothic" panose="020B0502020202020204" pitchFamily="34" charset="0"/>
              </a:rPr>
              <a:t>Clearly defines what the project will cover, detailing the in-scope and out-of-scope elements to set clear boundaries.</a:t>
            </a:r>
          </a:p>
        </p:txBody>
      </p:sp>
      <p:sp>
        <p:nvSpPr>
          <p:cNvPr id="9" name="Rounded Rectangle 8">
            <a:extLst>
              <a:ext uri="{FF2B5EF4-FFF2-40B4-BE49-F238E27FC236}">
                <a16:creationId xmlns:a16="http://schemas.microsoft.com/office/drawing/2014/main" id="{F07B4125-8933-EC98-619D-0A0699226595}"/>
              </a:ext>
            </a:extLst>
          </p:cNvPr>
          <p:cNvSpPr/>
          <p:nvPr/>
        </p:nvSpPr>
        <p:spPr>
          <a:xfrm>
            <a:off x="5308598" y="3173887"/>
            <a:ext cx="6248400" cy="88380"/>
          </a:xfrm>
          <a:prstGeom prst="roundRect">
            <a:avLst>
              <a:gd name="adj" fmla="val 0"/>
            </a:avLst>
          </a:prstGeom>
          <a:solidFill>
            <a:srgbClr val="2E91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Google Shape;90;p1">
            <a:extLst>
              <a:ext uri="{FF2B5EF4-FFF2-40B4-BE49-F238E27FC236}">
                <a16:creationId xmlns:a16="http://schemas.microsoft.com/office/drawing/2014/main" id="{FAC916B5-5513-1152-6536-3849695FE3D6}"/>
              </a:ext>
            </a:extLst>
          </p:cNvPr>
          <p:cNvSpPr txBox="1"/>
          <p:nvPr/>
        </p:nvSpPr>
        <p:spPr>
          <a:xfrm>
            <a:off x="5469707" y="2578586"/>
            <a:ext cx="5926182"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dirty="0">
                <a:solidFill>
                  <a:schemeClr val="tx1">
                    <a:lumMod val="65000"/>
                    <a:lumOff val="35000"/>
                  </a:schemeClr>
                </a:solidFill>
                <a:latin typeface="Century Gothic"/>
                <a:ea typeface="Century Gothic"/>
                <a:cs typeface="Century Gothic"/>
                <a:sym typeface="Century Gothic"/>
              </a:rPr>
              <a:t>Goals and Objectives</a:t>
            </a:r>
          </a:p>
        </p:txBody>
      </p:sp>
      <p:sp>
        <p:nvSpPr>
          <p:cNvPr id="11" name="Rounded Rectangle 10">
            <a:extLst>
              <a:ext uri="{FF2B5EF4-FFF2-40B4-BE49-F238E27FC236}">
                <a16:creationId xmlns:a16="http://schemas.microsoft.com/office/drawing/2014/main" id="{B5020A11-6A5E-6D16-7A0D-DA8FCF526B43}"/>
              </a:ext>
            </a:extLst>
          </p:cNvPr>
          <p:cNvSpPr/>
          <p:nvPr/>
        </p:nvSpPr>
        <p:spPr>
          <a:xfrm>
            <a:off x="5308599" y="3262267"/>
            <a:ext cx="6248400" cy="2859133"/>
          </a:xfrm>
          <a:prstGeom prst="roundRect">
            <a:avLst>
              <a:gd name="adj" fmla="val 0"/>
            </a:avLst>
          </a:prstGeom>
          <a:solidFill>
            <a:srgbClr val="2E91B0">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2" name="TextBox 11">
            <a:extLst>
              <a:ext uri="{FF2B5EF4-FFF2-40B4-BE49-F238E27FC236}">
                <a16:creationId xmlns:a16="http://schemas.microsoft.com/office/drawing/2014/main" id="{D585E0E2-297F-88A7-BABA-3D217BF56000}"/>
              </a:ext>
            </a:extLst>
          </p:cNvPr>
          <p:cNvSpPr txBox="1"/>
          <p:nvPr/>
        </p:nvSpPr>
        <p:spPr>
          <a:xfrm>
            <a:off x="5689599" y="3557126"/>
            <a:ext cx="5511801" cy="523220"/>
          </a:xfrm>
          <a:prstGeom prst="rect">
            <a:avLst/>
          </a:prstGeom>
          <a:noFill/>
        </p:spPr>
        <p:txBody>
          <a:bodyPr wrap="square" rtlCol="0">
            <a:spAutoFit/>
          </a:bodyPr>
          <a:lstStyle/>
          <a:p>
            <a:pPr algn="ctr"/>
            <a:r>
              <a:rPr lang="en-US" sz="1400" dirty="0">
                <a:solidFill>
                  <a:schemeClr val="tx1">
                    <a:lumMod val="65000"/>
                    <a:lumOff val="35000"/>
                  </a:schemeClr>
                </a:solidFill>
                <a:latin typeface="Century Gothic" panose="020B0502020202020204" pitchFamily="34" charset="0"/>
              </a:rPr>
              <a:t>Lists the specific, measurable, achievable, relevant, and time-bound (SMART) objectives that the project aims to fulfill.</a:t>
            </a:r>
          </a:p>
        </p:txBody>
      </p:sp>
      <p:sp>
        <p:nvSpPr>
          <p:cNvPr id="13" name="Oval 12">
            <a:extLst>
              <a:ext uri="{FF2B5EF4-FFF2-40B4-BE49-F238E27FC236}">
                <a16:creationId xmlns:a16="http://schemas.microsoft.com/office/drawing/2014/main" id="{9289E9A1-2887-EB59-DD50-A1D9F7E0654D}"/>
              </a:ext>
            </a:extLst>
          </p:cNvPr>
          <p:cNvSpPr/>
          <p:nvPr/>
        </p:nvSpPr>
        <p:spPr>
          <a:xfrm>
            <a:off x="11227912" y="640080"/>
            <a:ext cx="581636" cy="581636"/>
          </a:xfrm>
          <a:prstGeom prst="ellipse">
            <a:avLst/>
          </a:prstGeom>
          <a:solidFill>
            <a:srgbClr val="2E91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white and black logo&#10;&#10;Description automatically generated">
            <a:extLst>
              <a:ext uri="{FF2B5EF4-FFF2-40B4-BE49-F238E27FC236}">
                <a16:creationId xmlns:a16="http://schemas.microsoft.com/office/drawing/2014/main" id="{F42051E9-8F78-E095-7046-0AC93A4E7EDB}"/>
              </a:ext>
            </a:extLst>
          </p:cNvPr>
          <p:cNvPicPr>
            <a:picLocks noChangeAspect="1"/>
          </p:cNvPicPr>
          <p:nvPr/>
        </p:nvPicPr>
        <p:blipFill>
          <a:blip r:embed="rId3"/>
          <a:stretch>
            <a:fillRect/>
          </a:stretch>
        </p:blipFill>
        <p:spPr>
          <a:xfrm>
            <a:off x="11343879" y="744984"/>
            <a:ext cx="358657" cy="358657"/>
          </a:xfrm>
          <a:prstGeom prst="rect">
            <a:avLst/>
          </a:prstGeom>
        </p:spPr>
      </p:pic>
      <p:sp>
        <p:nvSpPr>
          <p:cNvPr id="18" name="Oval 17">
            <a:extLst>
              <a:ext uri="{FF2B5EF4-FFF2-40B4-BE49-F238E27FC236}">
                <a16:creationId xmlns:a16="http://schemas.microsoft.com/office/drawing/2014/main" id="{3A427359-757E-79F7-C43A-9560D6BCDD0A}"/>
              </a:ext>
            </a:extLst>
          </p:cNvPr>
          <p:cNvSpPr/>
          <p:nvPr/>
        </p:nvSpPr>
        <p:spPr>
          <a:xfrm>
            <a:off x="4192883" y="2935321"/>
            <a:ext cx="581636" cy="581636"/>
          </a:xfrm>
          <a:prstGeom prst="ellipse">
            <a:avLst/>
          </a:prstGeom>
          <a:solidFill>
            <a:srgbClr val="2E91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A7F62E2-9C6D-5835-EC0B-029F57D6B06A}"/>
              </a:ext>
            </a:extLst>
          </p:cNvPr>
          <p:cNvSpPr/>
          <p:nvPr/>
        </p:nvSpPr>
        <p:spPr>
          <a:xfrm>
            <a:off x="11227912" y="2935321"/>
            <a:ext cx="581636" cy="581636"/>
          </a:xfrm>
          <a:prstGeom prst="ellipse">
            <a:avLst/>
          </a:prstGeom>
          <a:solidFill>
            <a:srgbClr val="2E91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extLst>
              <a:ext uri="{FF2B5EF4-FFF2-40B4-BE49-F238E27FC236}">
                <a16:creationId xmlns:a16="http://schemas.microsoft.com/office/drawing/2014/main" id="{3CE9B746-4D65-ED02-AD25-F526460A666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10919" y="3028626"/>
            <a:ext cx="380054" cy="380054"/>
          </a:xfrm>
          <a:prstGeom prst="rect">
            <a:avLst/>
          </a:prstGeom>
        </p:spPr>
      </p:pic>
      <p:pic>
        <p:nvPicPr>
          <p:cNvPr id="24" name="Picture 23" descr="A white arrow in a bullseye&#10;&#10;Description automatically generated">
            <a:extLst>
              <a:ext uri="{FF2B5EF4-FFF2-40B4-BE49-F238E27FC236}">
                <a16:creationId xmlns:a16="http://schemas.microsoft.com/office/drawing/2014/main" id="{9B226C88-7418-6132-EE63-9FCFB37EF1E5}"/>
              </a:ext>
            </a:extLst>
          </p:cNvPr>
          <p:cNvPicPr>
            <a:picLocks noChangeAspect="1"/>
          </p:cNvPicPr>
          <p:nvPr/>
        </p:nvPicPr>
        <p:blipFill>
          <a:blip r:embed="rId6"/>
          <a:stretch>
            <a:fillRect/>
          </a:stretch>
        </p:blipFill>
        <p:spPr>
          <a:xfrm>
            <a:off x="11320830" y="2981406"/>
            <a:ext cx="478558" cy="478558"/>
          </a:xfrm>
          <a:prstGeom prst="rect">
            <a:avLst/>
          </a:prstGeom>
        </p:spPr>
      </p:pic>
    </p:spTree>
    <p:extLst>
      <p:ext uri="{BB962C8B-B14F-4D97-AF65-F5344CB8AC3E}">
        <p14:creationId xmlns:p14="http://schemas.microsoft.com/office/powerpoint/2010/main" val="2333874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a:extLst>
              <a:ext uri="{FF2B5EF4-FFF2-40B4-BE49-F238E27FC236}">
                <a16:creationId xmlns:a16="http://schemas.microsoft.com/office/drawing/2014/main" id="{75F24AB8-E718-F57C-6AEC-5E3EAFE19A52}"/>
              </a:ext>
            </a:extLst>
          </p:cNvPr>
          <p:cNvSpPr/>
          <p:nvPr/>
        </p:nvSpPr>
        <p:spPr>
          <a:xfrm>
            <a:off x="749299" y="887887"/>
            <a:ext cx="10807700" cy="88380"/>
          </a:xfrm>
          <a:prstGeom prst="roundRect">
            <a:avLst>
              <a:gd name="adj" fmla="val 0"/>
            </a:avLst>
          </a:prstGeom>
          <a:solidFill>
            <a:srgbClr val="2E91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EBCDF"/>
              </a:solidFill>
            </a:endParaRPr>
          </a:p>
        </p:txBody>
      </p:sp>
      <p:sp>
        <p:nvSpPr>
          <p:cNvPr id="3" name="Google Shape;90;p1">
            <a:extLst>
              <a:ext uri="{FF2B5EF4-FFF2-40B4-BE49-F238E27FC236}">
                <a16:creationId xmlns:a16="http://schemas.microsoft.com/office/drawing/2014/main" id="{48CC74A0-4A34-617F-5009-C768E1D9A6C8}"/>
              </a:ext>
            </a:extLst>
          </p:cNvPr>
          <p:cNvSpPr txBox="1"/>
          <p:nvPr/>
        </p:nvSpPr>
        <p:spPr>
          <a:xfrm>
            <a:off x="2417721" y="292586"/>
            <a:ext cx="7356557"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dirty="0">
                <a:solidFill>
                  <a:schemeClr val="tx1">
                    <a:lumMod val="65000"/>
                    <a:lumOff val="35000"/>
                  </a:schemeClr>
                </a:solidFill>
                <a:latin typeface="Century Gothic"/>
                <a:ea typeface="Century Gothic"/>
                <a:cs typeface="Century Gothic"/>
                <a:sym typeface="Century Gothic"/>
              </a:rPr>
              <a:t>Team Introductions</a:t>
            </a:r>
          </a:p>
        </p:txBody>
      </p:sp>
      <p:sp>
        <p:nvSpPr>
          <p:cNvPr id="2" name="Rounded Rectangle 1">
            <a:extLst>
              <a:ext uri="{FF2B5EF4-FFF2-40B4-BE49-F238E27FC236}">
                <a16:creationId xmlns:a16="http://schemas.microsoft.com/office/drawing/2014/main" id="{A096CF10-CF56-7ABE-FCE1-88D7C53A3DBA}"/>
              </a:ext>
            </a:extLst>
          </p:cNvPr>
          <p:cNvSpPr/>
          <p:nvPr/>
        </p:nvSpPr>
        <p:spPr>
          <a:xfrm>
            <a:off x="749300" y="976267"/>
            <a:ext cx="10807700" cy="1131933"/>
          </a:xfrm>
          <a:prstGeom prst="roundRect">
            <a:avLst>
              <a:gd name="adj" fmla="val 0"/>
            </a:avLst>
          </a:prstGeom>
          <a:solidFill>
            <a:srgbClr val="2E91B0">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 name="TextBox 5">
            <a:extLst>
              <a:ext uri="{FF2B5EF4-FFF2-40B4-BE49-F238E27FC236}">
                <a16:creationId xmlns:a16="http://schemas.microsoft.com/office/drawing/2014/main" id="{006BD415-166D-92B2-84F9-50BE0988A320}"/>
              </a:ext>
            </a:extLst>
          </p:cNvPr>
          <p:cNvSpPr txBox="1"/>
          <p:nvPr/>
        </p:nvSpPr>
        <p:spPr>
          <a:xfrm>
            <a:off x="1130300" y="1271127"/>
            <a:ext cx="10071100" cy="523220"/>
          </a:xfrm>
          <a:prstGeom prst="rect">
            <a:avLst/>
          </a:prstGeom>
          <a:noFill/>
        </p:spPr>
        <p:txBody>
          <a:bodyPr wrap="square" rtlCol="0">
            <a:spAutoFit/>
          </a:bodyPr>
          <a:lstStyle/>
          <a:p>
            <a:pPr algn="ctr"/>
            <a:r>
              <a:rPr lang="en-US" sz="1400" dirty="0">
                <a:solidFill>
                  <a:schemeClr val="tx1">
                    <a:lumMod val="65000"/>
                    <a:lumOff val="35000"/>
                  </a:schemeClr>
                </a:solidFill>
                <a:latin typeface="Century Gothic" panose="020B0502020202020204" pitchFamily="34" charset="0"/>
              </a:rPr>
              <a:t>Introduces the project team members, highlighting their roles and responsibilities. This may include key stakeholders, project leaders, and core team members.</a:t>
            </a:r>
          </a:p>
        </p:txBody>
      </p:sp>
      <p:sp>
        <p:nvSpPr>
          <p:cNvPr id="4" name="Rounded Rectangle 3">
            <a:extLst>
              <a:ext uri="{FF2B5EF4-FFF2-40B4-BE49-F238E27FC236}">
                <a16:creationId xmlns:a16="http://schemas.microsoft.com/office/drawing/2014/main" id="{C2A0FE03-24BC-8BCD-880B-FA744D7810D5}"/>
              </a:ext>
            </a:extLst>
          </p:cNvPr>
          <p:cNvSpPr/>
          <p:nvPr/>
        </p:nvSpPr>
        <p:spPr>
          <a:xfrm>
            <a:off x="749298" y="2403060"/>
            <a:ext cx="3344825" cy="88380"/>
          </a:xfrm>
          <a:prstGeom prst="roundRect">
            <a:avLst>
              <a:gd name="adj" fmla="val 0"/>
            </a:avLst>
          </a:prstGeom>
          <a:solidFill>
            <a:srgbClr val="2E91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EBCDF"/>
              </a:solidFill>
            </a:endParaRPr>
          </a:p>
        </p:txBody>
      </p:sp>
      <p:sp>
        <p:nvSpPr>
          <p:cNvPr id="7" name="Rounded Rectangle 6">
            <a:extLst>
              <a:ext uri="{FF2B5EF4-FFF2-40B4-BE49-F238E27FC236}">
                <a16:creationId xmlns:a16="http://schemas.microsoft.com/office/drawing/2014/main" id="{5B008D0F-A69C-4D6D-E120-6E4BE8D8CC22}"/>
              </a:ext>
            </a:extLst>
          </p:cNvPr>
          <p:cNvSpPr/>
          <p:nvPr/>
        </p:nvSpPr>
        <p:spPr>
          <a:xfrm>
            <a:off x="749299" y="2491440"/>
            <a:ext cx="3344825" cy="1727233"/>
          </a:xfrm>
          <a:prstGeom prst="roundRect">
            <a:avLst>
              <a:gd name="adj" fmla="val 0"/>
            </a:avLst>
          </a:prstGeom>
          <a:solidFill>
            <a:srgbClr val="2E91B0">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 name="TextBox 7">
            <a:extLst>
              <a:ext uri="{FF2B5EF4-FFF2-40B4-BE49-F238E27FC236}">
                <a16:creationId xmlns:a16="http://schemas.microsoft.com/office/drawing/2014/main" id="{88E59030-F9F6-ED1B-144F-4A90DDC058F7}"/>
              </a:ext>
            </a:extLst>
          </p:cNvPr>
          <p:cNvSpPr txBox="1"/>
          <p:nvPr/>
        </p:nvSpPr>
        <p:spPr>
          <a:xfrm>
            <a:off x="941423" y="2659299"/>
            <a:ext cx="2952596" cy="338554"/>
          </a:xfrm>
          <a:prstGeom prst="rect">
            <a:avLst/>
          </a:prstGeom>
          <a:noFill/>
        </p:spPr>
        <p:txBody>
          <a:bodyPr wrap="square" rtlCol="0">
            <a:spAutoFit/>
          </a:bodyPr>
          <a:lstStyle/>
          <a:p>
            <a:pPr algn="ctr"/>
            <a:r>
              <a:rPr lang="en-US" sz="1600" b="1" dirty="0">
                <a:solidFill>
                  <a:schemeClr val="tx1">
                    <a:lumMod val="65000"/>
                    <a:lumOff val="35000"/>
                  </a:schemeClr>
                </a:solidFill>
                <a:latin typeface="Century Gothic" panose="020B0502020202020204" pitchFamily="34" charset="0"/>
              </a:rPr>
              <a:t>Name</a:t>
            </a:r>
          </a:p>
        </p:txBody>
      </p:sp>
      <p:sp>
        <p:nvSpPr>
          <p:cNvPr id="13" name="TextBox 12">
            <a:extLst>
              <a:ext uri="{FF2B5EF4-FFF2-40B4-BE49-F238E27FC236}">
                <a16:creationId xmlns:a16="http://schemas.microsoft.com/office/drawing/2014/main" id="{B873D059-A133-26ED-227C-6179FB8D1D37}"/>
              </a:ext>
            </a:extLst>
          </p:cNvPr>
          <p:cNvSpPr txBox="1"/>
          <p:nvPr/>
        </p:nvSpPr>
        <p:spPr>
          <a:xfrm>
            <a:off x="941421" y="3090130"/>
            <a:ext cx="2952596" cy="307777"/>
          </a:xfrm>
          <a:prstGeom prst="rect">
            <a:avLst/>
          </a:prstGeom>
          <a:noFill/>
        </p:spPr>
        <p:txBody>
          <a:bodyPr wrap="square" rtlCol="0">
            <a:spAutoFit/>
          </a:bodyPr>
          <a:lstStyle/>
          <a:p>
            <a:pPr algn="ctr"/>
            <a:r>
              <a:rPr lang="en-US" sz="1400" i="1" dirty="0">
                <a:solidFill>
                  <a:schemeClr val="tx1">
                    <a:lumMod val="65000"/>
                    <a:lumOff val="35000"/>
                  </a:schemeClr>
                </a:solidFill>
                <a:latin typeface="Century Gothic" panose="020B0502020202020204" pitchFamily="34" charset="0"/>
              </a:rPr>
              <a:t>Title/Role</a:t>
            </a:r>
          </a:p>
        </p:txBody>
      </p:sp>
      <p:sp>
        <p:nvSpPr>
          <p:cNvPr id="14" name="TextBox 13">
            <a:extLst>
              <a:ext uri="{FF2B5EF4-FFF2-40B4-BE49-F238E27FC236}">
                <a16:creationId xmlns:a16="http://schemas.microsoft.com/office/drawing/2014/main" id="{AF9A3D8E-AAFE-B6EB-371C-10504B5E772B}"/>
              </a:ext>
            </a:extLst>
          </p:cNvPr>
          <p:cNvSpPr txBox="1"/>
          <p:nvPr/>
        </p:nvSpPr>
        <p:spPr>
          <a:xfrm>
            <a:off x="941421" y="3486229"/>
            <a:ext cx="2952596" cy="600164"/>
          </a:xfrm>
          <a:prstGeom prst="rect">
            <a:avLst/>
          </a:prstGeom>
          <a:noFill/>
        </p:spPr>
        <p:txBody>
          <a:bodyPr wrap="square" rtlCol="0">
            <a:spAutoFit/>
          </a:bodyPr>
          <a:lstStyle/>
          <a:p>
            <a:pPr algn="ctr"/>
            <a:r>
              <a:rPr lang="en-US" sz="1100" dirty="0">
                <a:solidFill>
                  <a:schemeClr val="tx1">
                    <a:lumMod val="65000"/>
                    <a:lumOff val="35000"/>
                  </a:schemeClr>
                </a:solidFill>
                <a:latin typeface="Century Gothic" panose="020B0502020202020204" pitchFamily="34" charset="0"/>
              </a:rPr>
              <a:t>Details the responsibilities, ensuring clarity on who is responsible for what throughout the project.</a:t>
            </a:r>
          </a:p>
        </p:txBody>
      </p:sp>
      <p:sp>
        <p:nvSpPr>
          <p:cNvPr id="15" name="Rounded Rectangle 14">
            <a:extLst>
              <a:ext uri="{FF2B5EF4-FFF2-40B4-BE49-F238E27FC236}">
                <a16:creationId xmlns:a16="http://schemas.microsoft.com/office/drawing/2014/main" id="{BC740169-471A-DD3E-2D2C-4BB493237135}"/>
              </a:ext>
            </a:extLst>
          </p:cNvPr>
          <p:cNvSpPr/>
          <p:nvPr/>
        </p:nvSpPr>
        <p:spPr>
          <a:xfrm>
            <a:off x="4475120" y="2403060"/>
            <a:ext cx="3344825" cy="88380"/>
          </a:xfrm>
          <a:prstGeom prst="roundRect">
            <a:avLst>
              <a:gd name="adj" fmla="val 0"/>
            </a:avLst>
          </a:prstGeom>
          <a:solidFill>
            <a:srgbClr val="2E91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EBCDF"/>
              </a:solidFill>
            </a:endParaRPr>
          </a:p>
        </p:txBody>
      </p:sp>
      <p:sp>
        <p:nvSpPr>
          <p:cNvPr id="16" name="Rounded Rectangle 15">
            <a:extLst>
              <a:ext uri="{FF2B5EF4-FFF2-40B4-BE49-F238E27FC236}">
                <a16:creationId xmlns:a16="http://schemas.microsoft.com/office/drawing/2014/main" id="{D877D900-6274-AF5D-4B96-DC5D87755D30}"/>
              </a:ext>
            </a:extLst>
          </p:cNvPr>
          <p:cNvSpPr/>
          <p:nvPr/>
        </p:nvSpPr>
        <p:spPr>
          <a:xfrm>
            <a:off x="4475121" y="2491440"/>
            <a:ext cx="3344825" cy="1727233"/>
          </a:xfrm>
          <a:prstGeom prst="roundRect">
            <a:avLst>
              <a:gd name="adj" fmla="val 0"/>
            </a:avLst>
          </a:prstGeom>
          <a:solidFill>
            <a:srgbClr val="2E91B0">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 name="Rounded Rectangle 16">
            <a:extLst>
              <a:ext uri="{FF2B5EF4-FFF2-40B4-BE49-F238E27FC236}">
                <a16:creationId xmlns:a16="http://schemas.microsoft.com/office/drawing/2014/main" id="{6B038742-F2D0-66BF-9660-0D430BD849C7}"/>
              </a:ext>
            </a:extLst>
          </p:cNvPr>
          <p:cNvSpPr/>
          <p:nvPr/>
        </p:nvSpPr>
        <p:spPr>
          <a:xfrm>
            <a:off x="8212173" y="2403060"/>
            <a:ext cx="3344825" cy="88380"/>
          </a:xfrm>
          <a:prstGeom prst="roundRect">
            <a:avLst>
              <a:gd name="adj" fmla="val 0"/>
            </a:avLst>
          </a:prstGeom>
          <a:solidFill>
            <a:srgbClr val="2E91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EBCDF"/>
              </a:solidFill>
            </a:endParaRPr>
          </a:p>
        </p:txBody>
      </p:sp>
      <p:sp>
        <p:nvSpPr>
          <p:cNvPr id="18" name="Rounded Rectangle 17">
            <a:extLst>
              <a:ext uri="{FF2B5EF4-FFF2-40B4-BE49-F238E27FC236}">
                <a16:creationId xmlns:a16="http://schemas.microsoft.com/office/drawing/2014/main" id="{F83D6D3C-7E7F-06A7-8888-6496A0B3361B}"/>
              </a:ext>
            </a:extLst>
          </p:cNvPr>
          <p:cNvSpPr/>
          <p:nvPr/>
        </p:nvSpPr>
        <p:spPr>
          <a:xfrm>
            <a:off x="8212174" y="2491440"/>
            <a:ext cx="3344825" cy="1727233"/>
          </a:xfrm>
          <a:prstGeom prst="roundRect">
            <a:avLst>
              <a:gd name="adj" fmla="val 0"/>
            </a:avLst>
          </a:prstGeom>
          <a:solidFill>
            <a:srgbClr val="2E91B0">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0" name="TextBox 19">
            <a:extLst>
              <a:ext uri="{FF2B5EF4-FFF2-40B4-BE49-F238E27FC236}">
                <a16:creationId xmlns:a16="http://schemas.microsoft.com/office/drawing/2014/main" id="{F514D40D-FDCB-D551-191F-8353A58BEBA1}"/>
              </a:ext>
            </a:extLst>
          </p:cNvPr>
          <p:cNvSpPr txBox="1"/>
          <p:nvPr/>
        </p:nvSpPr>
        <p:spPr>
          <a:xfrm>
            <a:off x="4670502" y="2674688"/>
            <a:ext cx="2952596" cy="338554"/>
          </a:xfrm>
          <a:prstGeom prst="rect">
            <a:avLst/>
          </a:prstGeom>
          <a:noFill/>
        </p:spPr>
        <p:txBody>
          <a:bodyPr wrap="square" rtlCol="0">
            <a:spAutoFit/>
          </a:bodyPr>
          <a:lstStyle/>
          <a:p>
            <a:pPr algn="ctr"/>
            <a:r>
              <a:rPr lang="en-US" sz="1600" b="1" dirty="0">
                <a:solidFill>
                  <a:schemeClr val="tx1">
                    <a:lumMod val="65000"/>
                    <a:lumOff val="35000"/>
                  </a:schemeClr>
                </a:solidFill>
                <a:latin typeface="Century Gothic" panose="020B0502020202020204" pitchFamily="34" charset="0"/>
              </a:rPr>
              <a:t>Name</a:t>
            </a:r>
          </a:p>
        </p:txBody>
      </p:sp>
      <p:sp>
        <p:nvSpPr>
          <p:cNvPr id="21" name="TextBox 20">
            <a:extLst>
              <a:ext uri="{FF2B5EF4-FFF2-40B4-BE49-F238E27FC236}">
                <a16:creationId xmlns:a16="http://schemas.microsoft.com/office/drawing/2014/main" id="{28F90F67-1703-EADF-6580-479333E369E5}"/>
              </a:ext>
            </a:extLst>
          </p:cNvPr>
          <p:cNvSpPr txBox="1"/>
          <p:nvPr/>
        </p:nvSpPr>
        <p:spPr>
          <a:xfrm>
            <a:off x="4670500" y="3105519"/>
            <a:ext cx="2952596" cy="307777"/>
          </a:xfrm>
          <a:prstGeom prst="rect">
            <a:avLst/>
          </a:prstGeom>
          <a:noFill/>
        </p:spPr>
        <p:txBody>
          <a:bodyPr wrap="square" rtlCol="0">
            <a:spAutoFit/>
          </a:bodyPr>
          <a:lstStyle/>
          <a:p>
            <a:pPr algn="ctr"/>
            <a:r>
              <a:rPr lang="en-US" sz="1400" i="1" dirty="0">
                <a:solidFill>
                  <a:schemeClr val="tx1">
                    <a:lumMod val="65000"/>
                    <a:lumOff val="35000"/>
                  </a:schemeClr>
                </a:solidFill>
                <a:latin typeface="Century Gothic" panose="020B0502020202020204" pitchFamily="34" charset="0"/>
              </a:rPr>
              <a:t>Title/Role</a:t>
            </a:r>
          </a:p>
        </p:txBody>
      </p:sp>
      <p:sp>
        <p:nvSpPr>
          <p:cNvPr id="22" name="TextBox 21">
            <a:extLst>
              <a:ext uri="{FF2B5EF4-FFF2-40B4-BE49-F238E27FC236}">
                <a16:creationId xmlns:a16="http://schemas.microsoft.com/office/drawing/2014/main" id="{567FC100-999D-7FED-4BBB-B3B23BE0BDB1}"/>
              </a:ext>
            </a:extLst>
          </p:cNvPr>
          <p:cNvSpPr txBox="1"/>
          <p:nvPr/>
        </p:nvSpPr>
        <p:spPr>
          <a:xfrm>
            <a:off x="4670500" y="3501618"/>
            <a:ext cx="2952596" cy="600164"/>
          </a:xfrm>
          <a:prstGeom prst="rect">
            <a:avLst/>
          </a:prstGeom>
          <a:noFill/>
        </p:spPr>
        <p:txBody>
          <a:bodyPr wrap="square" rtlCol="0">
            <a:spAutoFit/>
          </a:bodyPr>
          <a:lstStyle/>
          <a:p>
            <a:pPr algn="ctr"/>
            <a:r>
              <a:rPr lang="en-US" sz="1100" dirty="0">
                <a:solidFill>
                  <a:schemeClr val="tx1">
                    <a:lumMod val="65000"/>
                    <a:lumOff val="35000"/>
                  </a:schemeClr>
                </a:solidFill>
                <a:latin typeface="Century Gothic" panose="020B0502020202020204" pitchFamily="34" charset="0"/>
              </a:rPr>
              <a:t>Details the responsibilities, ensuring clarity on who is responsible for what throughout the project.</a:t>
            </a:r>
          </a:p>
        </p:txBody>
      </p:sp>
      <p:sp>
        <p:nvSpPr>
          <p:cNvPr id="23" name="TextBox 22">
            <a:extLst>
              <a:ext uri="{FF2B5EF4-FFF2-40B4-BE49-F238E27FC236}">
                <a16:creationId xmlns:a16="http://schemas.microsoft.com/office/drawing/2014/main" id="{02E80A14-A927-79E2-0A32-8735202E2031}"/>
              </a:ext>
            </a:extLst>
          </p:cNvPr>
          <p:cNvSpPr txBox="1"/>
          <p:nvPr/>
        </p:nvSpPr>
        <p:spPr>
          <a:xfrm>
            <a:off x="8388505" y="2674688"/>
            <a:ext cx="2952596" cy="338554"/>
          </a:xfrm>
          <a:prstGeom prst="rect">
            <a:avLst/>
          </a:prstGeom>
          <a:noFill/>
        </p:spPr>
        <p:txBody>
          <a:bodyPr wrap="square" rtlCol="0">
            <a:spAutoFit/>
          </a:bodyPr>
          <a:lstStyle/>
          <a:p>
            <a:pPr algn="ctr"/>
            <a:r>
              <a:rPr lang="en-US" sz="1600" b="1" dirty="0">
                <a:solidFill>
                  <a:schemeClr val="tx1">
                    <a:lumMod val="65000"/>
                    <a:lumOff val="35000"/>
                  </a:schemeClr>
                </a:solidFill>
                <a:latin typeface="Century Gothic" panose="020B0502020202020204" pitchFamily="34" charset="0"/>
              </a:rPr>
              <a:t>Name</a:t>
            </a:r>
          </a:p>
        </p:txBody>
      </p:sp>
      <p:sp>
        <p:nvSpPr>
          <p:cNvPr id="24" name="TextBox 23">
            <a:extLst>
              <a:ext uri="{FF2B5EF4-FFF2-40B4-BE49-F238E27FC236}">
                <a16:creationId xmlns:a16="http://schemas.microsoft.com/office/drawing/2014/main" id="{693FAFA3-F816-14FD-2CA9-593A4F5DE309}"/>
              </a:ext>
            </a:extLst>
          </p:cNvPr>
          <p:cNvSpPr txBox="1"/>
          <p:nvPr/>
        </p:nvSpPr>
        <p:spPr>
          <a:xfrm>
            <a:off x="8388503" y="3105519"/>
            <a:ext cx="2952596" cy="307777"/>
          </a:xfrm>
          <a:prstGeom prst="rect">
            <a:avLst/>
          </a:prstGeom>
          <a:noFill/>
        </p:spPr>
        <p:txBody>
          <a:bodyPr wrap="square" rtlCol="0">
            <a:spAutoFit/>
          </a:bodyPr>
          <a:lstStyle/>
          <a:p>
            <a:pPr algn="ctr"/>
            <a:r>
              <a:rPr lang="en-US" sz="1400" i="1" dirty="0">
                <a:solidFill>
                  <a:schemeClr val="tx1">
                    <a:lumMod val="65000"/>
                    <a:lumOff val="35000"/>
                  </a:schemeClr>
                </a:solidFill>
                <a:latin typeface="Century Gothic" panose="020B0502020202020204" pitchFamily="34" charset="0"/>
              </a:rPr>
              <a:t>Title/Role</a:t>
            </a:r>
          </a:p>
        </p:txBody>
      </p:sp>
      <p:sp>
        <p:nvSpPr>
          <p:cNvPr id="25" name="TextBox 24">
            <a:extLst>
              <a:ext uri="{FF2B5EF4-FFF2-40B4-BE49-F238E27FC236}">
                <a16:creationId xmlns:a16="http://schemas.microsoft.com/office/drawing/2014/main" id="{3503DF60-508D-FEC3-F169-430A07ECCC0F}"/>
              </a:ext>
            </a:extLst>
          </p:cNvPr>
          <p:cNvSpPr txBox="1"/>
          <p:nvPr/>
        </p:nvSpPr>
        <p:spPr>
          <a:xfrm>
            <a:off x="8388503" y="3501618"/>
            <a:ext cx="2952596" cy="600164"/>
          </a:xfrm>
          <a:prstGeom prst="rect">
            <a:avLst/>
          </a:prstGeom>
          <a:noFill/>
        </p:spPr>
        <p:txBody>
          <a:bodyPr wrap="square" rtlCol="0">
            <a:spAutoFit/>
          </a:bodyPr>
          <a:lstStyle/>
          <a:p>
            <a:pPr algn="ctr"/>
            <a:r>
              <a:rPr lang="en-US" sz="1100" dirty="0">
                <a:solidFill>
                  <a:schemeClr val="tx1">
                    <a:lumMod val="65000"/>
                    <a:lumOff val="35000"/>
                  </a:schemeClr>
                </a:solidFill>
                <a:latin typeface="Century Gothic" panose="020B0502020202020204" pitchFamily="34" charset="0"/>
              </a:rPr>
              <a:t>Details the responsibilities, ensuring clarity on who is responsible for what throughout the project.</a:t>
            </a:r>
          </a:p>
        </p:txBody>
      </p:sp>
      <p:sp>
        <p:nvSpPr>
          <p:cNvPr id="26" name="Rounded Rectangle 25">
            <a:extLst>
              <a:ext uri="{FF2B5EF4-FFF2-40B4-BE49-F238E27FC236}">
                <a16:creationId xmlns:a16="http://schemas.microsoft.com/office/drawing/2014/main" id="{543FBAF0-5F58-4C5C-7F3E-0BA4ED9A6FFF}"/>
              </a:ext>
            </a:extLst>
          </p:cNvPr>
          <p:cNvSpPr/>
          <p:nvPr/>
        </p:nvSpPr>
        <p:spPr>
          <a:xfrm>
            <a:off x="749297" y="4601914"/>
            <a:ext cx="3344825" cy="88380"/>
          </a:xfrm>
          <a:prstGeom prst="roundRect">
            <a:avLst>
              <a:gd name="adj" fmla="val 0"/>
            </a:avLst>
          </a:prstGeom>
          <a:solidFill>
            <a:srgbClr val="2E91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EBCDF"/>
              </a:solidFill>
            </a:endParaRPr>
          </a:p>
        </p:txBody>
      </p:sp>
      <p:sp>
        <p:nvSpPr>
          <p:cNvPr id="27" name="Rounded Rectangle 26">
            <a:extLst>
              <a:ext uri="{FF2B5EF4-FFF2-40B4-BE49-F238E27FC236}">
                <a16:creationId xmlns:a16="http://schemas.microsoft.com/office/drawing/2014/main" id="{F284CEFC-65BE-D889-96B1-93E29B9A71E9}"/>
              </a:ext>
            </a:extLst>
          </p:cNvPr>
          <p:cNvSpPr/>
          <p:nvPr/>
        </p:nvSpPr>
        <p:spPr>
          <a:xfrm>
            <a:off x="749298" y="4690294"/>
            <a:ext cx="3344825" cy="1727233"/>
          </a:xfrm>
          <a:prstGeom prst="roundRect">
            <a:avLst>
              <a:gd name="adj" fmla="val 0"/>
            </a:avLst>
          </a:prstGeom>
          <a:solidFill>
            <a:srgbClr val="2E91B0">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8" name="TextBox 27">
            <a:extLst>
              <a:ext uri="{FF2B5EF4-FFF2-40B4-BE49-F238E27FC236}">
                <a16:creationId xmlns:a16="http://schemas.microsoft.com/office/drawing/2014/main" id="{1D7FFAEF-F5E5-E3EC-51A0-92BEDD6F4878}"/>
              </a:ext>
            </a:extLst>
          </p:cNvPr>
          <p:cNvSpPr txBox="1"/>
          <p:nvPr/>
        </p:nvSpPr>
        <p:spPr>
          <a:xfrm>
            <a:off x="941422" y="4858153"/>
            <a:ext cx="2952596" cy="338554"/>
          </a:xfrm>
          <a:prstGeom prst="rect">
            <a:avLst/>
          </a:prstGeom>
          <a:noFill/>
        </p:spPr>
        <p:txBody>
          <a:bodyPr wrap="square" rtlCol="0">
            <a:spAutoFit/>
          </a:bodyPr>
          <a:lstStyle/>
          <a:p>
            <a:pPr algn="ctr"/>
            <a:r>
              <a:rPr lang="en-US" sz="1600" b="1" dirty="0">
                <a:solidFill>
                  <a:schemeClr val="tx1">
                    <a:lumMod val="65000"/>
                    <a:lumOff val="35000"/>
                  </a:schemeClr>
                </a:solidFill>
                <a:latin typeface="Century Gothic" panose="020B0502020202020204" pitchFamily="34" charset="0"/>
              </a:rPr>
              <a:t>Name</a:t>
            </a:r>
          </a:p>
        </p:txBody>
      </p:sp>
      <p:sp>
        <p:nvSpPr>
          <p:cNvPr id="29" name="TextBox 28">
            <a:extLst>
              <a:ext uri="{FF2B5EF4-FFF2-40B4-BE49-F238E27FC236}">
                <a16:creationId xmlns:a16="http://schemas.microsoft.com/office/drawing/2014/main" id="{93D3616E-643B-D000-2DA5-554DEAC2C38B}"/>
              </a:ext>
            </a:extLst>
          </p:cNvPr>
          <p:cNvSpPr txBox="1"/>
          <p:nvPr/>
        </p:nvSpPr>
        <p:spPr>
          <a:xfrm>
            <a:off x="941420" y="5288984"/>
            <a:ext cx="2952596" cy="307777"/>
          </a:xfrm>
          <a:prstGeom prst="rect">
            <a:avLst/>
          </a:prstGeom>
          <a:noFill/>
        </p:spPr>
        <p:txBody>
          <a:bodyPr wrap="square" rtlCol="0">
            <a:spAutoFit/>
          </a:bodyPr>
          <a:lstStyle/>
          <a:p>
            <a:pPr algn="ctr"/>
            <a:r>
              <a:rPr lang="en-US" sz="1400" i="1" dirty="0">
                <a:solidFill>
                  <a:schemeClr val="tx1">
                    <a:lumMod val="65000"/>
                    <a:lumOff val="35000"/>
                  </a:schemeClr>
                </a:solidFill>
                <a:latin typeface="Century Gothic" panose="020B0502020202020204" pitchFamily="34" charset="0"/>
              </a:rPr>
              <a:t>Title/Role</a:t>
            </a:r>
          </a:p>
        </p:txBody>
      </p:sp>
      <p:sp>
        <p:nvSpPr>
          <p:cNvPr id="30" name="TextBox 29">
            <a:extLst>
              <a:ext uri="{FF2B5EF4-FFF2-40B4-BE49-F238E27FC236}">
                <a16:creationId xmlns:a16="http://schemas.microsoft.com/office/drawing/2014/main" id="{B72154F8-8BF5-E7D4-4F30-AC965F5DDEA3}"/>
              </a:ext>
            </a:extLst>
          </p:cNvPr>
          <p:cNvSpPr txBox="1"/>
          <p:nvPr/>
        </p:nvSpPr>
        <p:spPr>
          <a:xfrm>
            <a:off x="941420" y="5685083"/>
            <a:ext cx="2952596" cy="600164"/>
          </a:xfrm>
          <a:prstGeom prst="rect">
            <a:avLst/>
          </a:prstGeom>
          <a:noFill/>
        </p:spPr>
        <p:txBody>
          <a:bodyPr wrap="square" rtlCol="0">
            <a:spAutoFit/>
          </a:bodyPr>
          <a:lstStyle/>
          <a:p>
            <a:pPr algn="ctr"/>
            <a:r>
              <a:rPr lang="en-US" sz="1100" dirty="0">
                <a:solidFill>
                  <a:schemeClr val="tx1">
                    <a:lumMod val="65000"/>
                    <a:lumOff val="35000"/>
                  </a:schemeClr>
                </a:solidFill>
                <a:latin typeface="Century Gothic" panose="020B0502020202020204" pitchFamily="34" charset="0"/>
              </a:rPr>
              <a:t>Details the responsibilities, ensuring clarity on who is responsible for what throughout the project.</a:t>
            </a:r>
          </a:p>
        </p:txBody>
      </p:sp>
      <p:sp>
        <p:nvSpPr>
          <p:cNvPr id="31" name="Rounded Rectangle 30">
            <a:extLst>
              <a:ext uri="{FF2B5EF4-FFF2-40B4-BE49-F238E27FC236}">
                <a16:creationId xmlns:a16="http://schemas.microsoft.com/office/drawing/2014/main" id="{E7B3109E-E68B-0C19-89D8-40B03085D48A}"/>
              </a:ext>
            </a:extLst>
          </p:cNvPr>
          <p:cNvSpPr/>
          <p:nvPr/>
        </p:nvSpPr>
        <p:spPr>
          <a:xfrm>
            <a:off x="4475119" y="4601914"/>
            <a:ext cx="3344825" cy="88380"/>
          </a:xfrm>
          <a:prstGeom prst="roundRect">
            <a:avLst>
              <a:gd name="adj" fmla="val 0"/>
            </a:avLst>
          </a:prstGeom>
          <a:solidFill>
            <a:srgbClr val="2E91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EBCDF"/>
              </a:solidFill>
            </a:endParaRPr>
          </a:p>
        </p:txBody>
      </p:sp>
      <p:sp>
        <p:nvSpPr>
          <p:cNvPr id="32" name="Rounded Rectangle 31">
            <a:extLst>
              <a:ext uri="{FF2B5EF4-FFF2-40B4-BE49-F238E27FC236}">
                <a16:creationId xmlns:a16="http://schemas.microsoft.com/office/drawing/2014/main" id="{76C49C76-C895-9005-094A-0E583153FDA8}"/>
              </a:ext>
            </a:extLst>
          </p:cNvPr>
          <p:cNvSpPr/>
          <p:nvPr/>
        </p:nvSpPr>
        <p:spPr>
          <a:xfrm>
            <a:off x="4475120" y="4690294"/>
            <a:ext cx="3344825" cy="1727233"/>
          </a:xfrm>
          <a:prstGeom prst="roundRect">
            <a:avLst>
              <a:gd name="adj" fmla="val 0"/>
            </a:avLst>
          </a:prstGeom>
          <a:solidFill>
            <a:srgbClr val="2E91B0">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3" name="Rounded Rectangle 32">
            <a:extLst>
              <a:ext uri="{FF2B5EF4-FFF2-40B4-BE49-F238E27FC236}">
                <a16:creationId xmlns:a16="http://schemas.microsoft.com/office/drawing/2014/main" id="{FFF8CE68-38F2-7220-1089-027D61C16B13}"/>
              </a:ext>
            </a:extLst>
          </p:cNvPr>
          <p:cNvSpPr/>
          <p:nvPr/>
        </p:nvSpPr>
        <p:spPr>
          <a:xfrm>
            <a:off x="8212172" y="4601914"/>
            <a:ext cx="3344825" cy="88380"/>
          </a:xfrm>
          <a:prstGeom prst="roundRect">
            <a:avLst>
              <a:gd name="adj" fmla="val 0"/>
            </a:avLst>
          </a:prstGeom>
          <a:solidFill>
            <a:srgbClr val="2E91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EBCDF"/>
              </a:solidFill>
            </a:endParaRPr>
          </a:p>
        </p:txBody>
      </p:sp>
      <p:sp>
        <p:nvSpPr>
          <p:cNvPr id="34" name="Rounded Rectangle 33">
            <a:extLst>
              <a:ext uri="{FF2B5EF4-FFF2-40B4-BE49-F238E27FC236}">
                <a16:creationId xmlns:a16="http://schemas.microsoft.com/office/drawing/2014/main" id="{E73F7CDC-0F64-8157-0508-9E4B377F2D6F}"/>
              </a:ext>
            </a:extLst>
          </p:cNvPr>
          <p:cNvSpPr/>
          <p:nvPr/>
        </p:nvSpPr>
        <p:spPr>
          <a:xfrm>
            <a:off x="8212173" y="4690294"/>
            <a:ext cx="3344825" cy="1727233"/>
          </a:xfrm>
          <a:prstGeom prst="roundRect">
            <a:avLst>
              <a:gd name="adj" fmla="val 0"/>
            </a:avLst>
          </a:prstGeom>
          <a:solidFill>
            <a:srgbClr val="2E91B0">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5" name="TextBox 34">
            <a:extLst>
              <a:ext uri="{FF2B5EF4-FFF2-40B4-BE49-F238E27FC236}">
                <a16:creationId xmlns:a16="http://schemas.microsoft.com/office/drawing/2014/main" id="{4227A507-3346-7951-DA9E-84323DF176B4}"/>
              </a:ext>
            </a:extLst>
          </p:cNvPr>
          <p:cNvSpPr txBox="1"/>
          <p:nvPr/>
        </p:nvSpPr>
        <p:spPr>
          <a:xfrm>
            <a:off x="4670501" y="4873542"/>
            <a:ext cx="2952596" cy="338554"/>
          </a:xfrm>
          <a:prstGeom prst="rect">
            <a:avLst/>
          </a:prstGeom>
          <a:noFill/>
        </p:spPr>
        <p:txBody>
          <a:bodyPr wrap="square" rtlCol="0">
            <a:spAutoFit/>
          </a:bodyPr>
          <a:lstStyle/>
          <a:p>
            <a:pPr algn="ctr"/>
            <a:r>
              <a:rPr lang="en-US" sz="1600" b="1" dirty="0">
                <a:solidFill>
                  <a:schemeClr val="tx1">
                    <a:lumMod val="65000"/>
                    <a:lumOff val="35000"/>
                  </a:schemeClr>
                </a:solidFill>
                <a:latin typeface="Century Gothic" panose="020B0502020202020204" pitchFamily="34" charset="0"/>
              </a:rPr>
              <a:t>Name</a:t>
            </a:r>
          </a:p>
        </p:txBody>
      </p:sp>
      <p:sp>
        <p:nvSpPr>
          <p:cNvPr id="37" name="TextBox 36">
            <a:extLst>
              <a:ext uri="{FF2B5EF4-FFF2-40B4-BE49-F238E27FC236}">
                <a16:creationId xmlns:a16="http://schemas.microsoft.com/office/drawing/2014/main" id="{B8CB6B58-91B2-8C97-760A-CACACE864B23}"/>
              </a:ext>
            </a:extLst>
          </p:cNvPr>
          <p:cNvSpPr txBox="1"/>
          <p:nvPr/>
        </p:nvSpPr>
        <p:spPr>
          <a:xfrm>
            <a:off x="4670499" y="5304373"/>
            <a:ext cx="2952596" cy="307777"/>
          </a:xfrm>
          <a:prstGeom prst="rect">
            <a:avLst/>
          </a:prstGeom>
          <a:noFill/>
        </p:spPr>
        <p:txBody>
          <a:bodyPr wrap="square" rtlCol="0">
            <a:spAutoFit/>
          </a:bodyPr>
          <a:lstStyle/>
          <a:p>
            <a:pPr algn="ctr"/>
            <a:r>
              <a:rPr lang="en-US" sz="1400" i="1" dirty="0">
                <a:solidFill>
                  <a:schemeClr val="tx1">
                    <a:lumMod val="65000"/>
                    <a:lumOff val="35000"/>
                  </a:schemeClr>
                </a:solidFill>
                <a:latin typeface="Century Gothic" panose="020B0502020202020204" pitchFamily="34" charset="0"/>
              </a:rPr>
              <a:t>Title/Role</a:t>
            </a:r>
          </a:p>
        </p:txBody>
      </p:sp>
      <p:sp>
        <p:nvSpPr>
          <p:cNvPr id="38" name="TextBox 37">
            <a:extLst>
              <a:ext uri="{FF2B5EF4-FFF2-40B4-BE49-F238E27FC236}">
                <a16:creationId xmlns:a16="http://schemas.microsoft.com/office/drawing/2014/main" id="{90E6469E-4B0F-ADAA-0F7A-5C75324F9120}"/>
              </a:ext>
            </a:extLst>
          </p:cNvPr>
          <p:cNvSpPr txBox="1"/>
          <p:nvPr/>
        </p:nvSpPr>
        <p:spPr>
          <a:xfrm>
            <a:off x="4670499" y="5700472"/>
            <a:ext cx="2952596" cy="600164"/>
          </a:xfrm>
          <a:prstGeom prst="rect">
            <a:avLst/>
          </a:prstGeom>
          <a:noFill/>
        </p:spPr>
        <p:txBody>
          <a:bodyPr wrap="square" rtlCol="0">
            <a:spAutoFit/>
          </a:bodyPr>
          <a:lstStyle/>
          <a:p>
            <a:pPr algn="ctr"/>
            <a:r>
              <a:rPr lang="en-US" sz="1100" dirty="0">
                <a:solidFill>
                  <a:schemeClr val="tx1">
                    <a:lumMod val="65000"/>
                    <a:lumOff val="35000"/>
                  </a:schemeClr>
                </a:solidFill>
                <a:latin typeface="Century Gothic" panose="020B0502020202020204" pitchFamily="34" charset="0"/>
              </a:rPr>
              <a:t>Details the responsibilities, ensuring clarity on who is responsible for what throughout the project.</a:t>
            </a:r>
          </a:p>
        </p:txBody>
      </p:sp>
      <p:sp>
        <p:nvSpPr>
          <p:cNvPr id="39" name="TextBox 38">
            <a:extLst>
              <a:ext uri="{FF2B5EF4-FFF2-40B4-BE49-F238E27FC236}">
                <a16:creationId xmlns:a16="http://schemas.microsoft.com/office/drawing/2014/main" id="{CF6872C2-C28C-E5AE-8CAA-B7733CD4984D}"/>
              </a:ext>
            </a:extLst>
          </p:cNvPr>
          <p:cNvSpPr txBox="1"/>
          <p:nvPr/>
        </p:nvSpPr>
        <p:spPr>
          <a:xfrm>
            <a:off x="8388504" y="4873542"/>
            <a:ext cx="2952596" cy="338554"/>
          </a:xfrm>
          <a:prstGeom prst="rect">
            <a:avLst/>
          </a:prstGeom>
          <a:noFill/>
        </p:spPr>
        <p:txBody>
          <a:bodyPr wrap="square" rtlCol="0">
            <a:spAutoFit/>
          </a:bodyPr>
          <a:lstStyle/>
          <a:p>
            <a:pPr algn="ctr"/>
            <a:r>
              <a:rPr lang="en-US" sz="1600" b="1" dirty="0">
                <a:solidFill>
                  <a:schemeClr val="tx1">
                    <a:lumMod val="65000"/>
                    <a:lumOff val="35000"/>
                  </a:schemeClr>
                </a:solidFill>
                <a:latin typeface="Century Gothic" panose="020B0502020202020204" pitchFamily="34" charset="0"/>
              </a:rPr>
              <a:t>Name</a:t>
            </a:r>
          </a:p>
        </p:txBody>
      </p:sp>
      <p:sp>
        <p:nvSpPr>
          <p:cNvPr id="40" name="TextBox 39">
            <a:extLst>
              <a:ext uri="{FF2B5EF4-FFF2-40B4-BE49-F238E27FC236}">
                <a16:creationId xmlns:a16="http://schemas.microsoft.com/office/drawing/2014/main" id="{8A84F361-8C78-20CF-7481-271E8C75AD32}"/>
              </a:ext>
            </a:extLst>
          </p:cNvPr>
          <p:cNvSpPr txBox="1"/>
          <p:nvPr/>
        </p:nvSpPr>
        <p:spPr>
          <a:xfrm>
            <a:off x="8388502" y="5304373"/>
            <a:ext cx="2952596" cy="307777"/>
          </a:xfrm>
          <a:prstGeom prst="rect">
            <a:avLst/>
          </a:prstGeom>
          <a:noFill/>
        </p:spPr>
        <p:txBody>
          <a:bodyPr wrap="square" rtlCol="0">
            <a:spAutoFit/>
          </a:bodyPr>
          <a:lstStyle/>
          <a:p>
            <a:pPr algn="ctr"/>
            <a:r>
              <a:rPr lang="en-US" sz="1400" i="1" dirty="0">
                <a:solidFill>
                  <a:schemeClr val="tx1">
                    <a:lumMod val="65000"/>
                    <a:lumOff val="35000"/>
                  </a:schemeClr>
                </a:solidFill>
                <a:latin typeface="Century Gothic" panose="020B0502020202020204" pitchFamily="34" charset="0"/>
              </a:rPr>
              <a:t>Title/Role</a:t>
            </a:r>
          </a:p>
        </p:txBody>
      </p:sp>
      <p:sp>
        <p:nvSpPr>
          <p:cNvPr id="41" name="TextBox 40">
            <a:extLst>
              <a:ext uri="{FF2B5EF4-FFF2-40B4-BE49-F238E27FC236}">
                <a16:creationId xmlns:a16="http://schemas.microsoft.com/office/drawing/2014/main" id="{5F951ED8-9C31-FB88-F0C3-70BD31AB564B}"/>
              </a:ext>
            </a:extLst>
          </p:cNvPr>
          <p:cNvSpPr txBox="1"/>
          <p:nvPr/>
        </p:nvSpPr>
        <p:spPr>
          <a:xfrm>
            <a:off x="8388502" y="5700472"/>
            <a:ext cx="2952596" cy="600164"/>
          </a:xfrm>
          <a:prstGeom prst="rect">
            <a:avLst/>
          </a:prstGeom>
          <a:noFill/>
        </p:spPr>
        <p:txBody>
          <a:bodyPr wrap="square" rtlCol="0">
            <a:spAutoFit/>
          </a:bodyPr>
          <a:lstStyle/>
          <a:p>
            <a:pPr algn="ctr"/>
            <a:r>
              <a:rPr lang="en-US" sz="1100" dirty="0">
                <a:solidFill>
                  <a:schemeClr val="tx1">
                    <a:lumMod val="65000"/>
                    <a:lumOff val="35000"/>
                  </a:schemeClr>
                </a:solidFill>
                <a:latin typeface="Century Gothic" panose="020B0502020202020204" pitchFamily="34" charset="0"/>
              </a:rPr>
              <a:t>Details the responsibilities, ensuring clarity on who is responsible for what throughout the project.</a:t>
            </a:r>
          </a:p>
        </p:txBody>
      </p:sp>
      <p:sp>
        <p:nvSpPr>
          <p:cNvPr id="5" name="Oval 4">
            <a:extLst>
              <a:ext uri="{FF2B5EF4-FFF2-40B4-BE49-F238E27FC236}">
                <a16:creationId xmlns:a16="http://schemas.microsoft.com/office/drawing/2014/main" id="{E53CF1FB-DABE-B846-C464-85B60F8A6E81}"/>
              </a:ext>
            </a:extLst>
          </p:cNvPr>
          <p:cNvSpPr/>
          <p:nvPr/>
        </p:nvSpPr>
        <p:spPr>
          <a:xfrm>
            <a:off x="11227912" y="640080"/>
            <a:ext cx="581636" cy="581636"/>
          </a:xfrm>
          <a:prstGeom prst="ellipse">
            <a:avLst/>
          </a:prstGeom>
          <a:solidFill>
            <a:srgbClr val="2E91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17923A6E-7AEE-7360-B744-A74FDB51A9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25619" y="712005"/>
            <a:ext cx="391636" cy="391636"/>
          </a:xfrm>
          <a:prstGeom prst="rect">
            <a:avLst/>
          </a:prstGeom>
        </p:spPr>
      </p:pic>
    </p:spTree>
    <p:extLst>
      <p:ext uri="{BB962C8B-B14F-4D97-AF65-F5344CB8AC3E}">
        <p14:creationId xmlns:p14="http://schemas.microsoft.com/office/powerpoint/2010/main" val="199032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a:extLst>
              <a:ext uri="{FF2B5EF4-FFF2-40B4-BE49-F238E27FC236}">
                <a16:creationId xmlns:a16="http://schemas.microsoft.com/office/drawing/2014/main" id="{75F24AB8-E718-F57C-6AEC-5E3EAFE19A52}"/>
              </a:ext>
            </a:extLst>
          </p:cNvPr>
          <p:cNvSpPr/>
          <p:nvPr/>
        </p:nvSpPr>
        <p:spPr>
          <a:xfrm>
            <a:off x="749299" y="887887"/>
            <a:ext cx="10807700" cy="88380"/>
          </a:xfrm>
          <a:prstGeom prst="roundRect">
            <a:avLst>
              <a:gd name="adj" fmla="val 0"/>
            </a:avLst>
          </a:prstGeom>
          <a:solidFill>
            <a:srgbClr val="2E91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EBCDF"/>
              </a:solidFill>
            </a:endParaRPr>
          </a:p>
        </p:txBody>
      </p:sp>
      <p:sp>
        <p:nvSpPr>
          <p:cNvPr id="3" name="Google Shape;90;p1">
            <a:extLst>
              <a:ext uri="{FF2B5EF4-FFF2-40B4-BE49-F238E27FC236}">
                <a16:creationId xmlns:a16="http://schemas.microsoft.com/office/drawing/2014/main" id="{48CC74A0-4A34-617F-5009-C768E1D9A6C8}"/>
              </a:ext>
            </a:extLst>
          </p:cNvPr>
          <p:cNvSpPr txBox="1"/>
          <p:nvPr/>
        </p:nvSpPr>
        <p:spPr>
          <a:xfrm>
            <a:off x="2417721" y="292586"/>
            <a:ext cx="7356557"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dirty="0">
                <a:solidFill>
                  <a:schemeClr val="tx1">
                    <a:lumMod val="65000"/>
                    <a:lumOff val="35000"/>
                  </a:schemeClr>
                </a:solidFill>
                <a:latin typeface="Century Gothic"/>
                <a:ea typeface="Century Gothic"/>
                <a:cs typeface="Century Gothic"/>
                <a:sym typeface="Century Gothic"/>
              </a:rPr>
              <a:t>Project Timeline and Milestones</a:t>
            </a:r>
          </a:p>
        </p:txBody>
      </p:sp>
      <p:sp>
        <p:nvSpPr>
          <p:cNvPr id="2" name="Rounded Rectangle 1">
            <a:extLst>
              <a:ext uri="{FF2B5EF4-FFF2-40B4-BE49-F238E27FC236}">
                <a16:creationId xmlns:a16="http://schemas.microsoft.com/office/drawing/2014/main" id="{A096CF10-CF56-7ABE-FCE1-88D7C53A3DBA}"/>
              </a:ext>
            </a:extLst>
          </p:cNvPr>
          <p:cNvSpPr/>
          <p:nvPr/>
        </p:nvSpPr>
        <p:spPr>
          <a:xfrm>
            <a:off x="749300" y="976267"/>
            <a:ext cx="10807700" cy="1131933"/>
          </a:xfrm>
          <a:prstGeom prst="roundRect">
            <a:avLst>
              <a:gd name="adj" fmla="val 0"/>
            </a:avLst>
          </a:prstGeom>
          <a:solidFill>
            <a:srgbClr val="2E91B0">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 name="TextBox 5">
            <a:extLst>
              <a:ext uri="{FF2B5EF4-FFF2-40B4-BE49-F238E27FC236}">
                <a16:creationId xmlns:a16="http://schemas.microsoft.com/office/drawing/2014/main" id="{006BD415-166D-92B2-84F9-50BE0988A320}"/>
              </a:ext>
            </a:extLst>
          </p:cNvPr>
          <p:cNvSpPr txBox="1"/>
          <p:nvPr/>
        </p:nvSpPr>
        <p:spPr>
          <a:xfrm>
            <a:off x="1130300" y="1271127"/>
            <a:ext cx="10071100" cy="523220"/>
          </a:xfrm>
          <a:prstGeom prst="rect">
            <a:avLst/>
          </a:prstGeom>
          <a:noFill/>
        </p:spPr>
        <p:txBody>
          <a:bodyPr wrap="square" rtlCol="0">
            <a:spAutoFit/>
          </a:bodyPr>
          <a:lstStyle/>
          <a:p>
            <a:pPr algn="ctr"/>
            <a:r>
              <a:rPr lang="en-US" sz="1400" dirty="0">
                <a:solidFill>
                  <a:schemeClr val="tx1">
                    <a:lumMod val="65000"/>
                    <a:lumOff val="35000"/>
                  </a:schemeClr>
                </a:solidFill>
                <a:latin typeface="Century Gothic" panose="020B0502020202020204" pitchFamily="34" charset="0"/>
              </a:rPr>
              <a:t>Presents a timeline for the project, including key phases, milestones, and deadlines. This section often includes a high-level Gantt chart or similar visual representation.</a:t>
            </a:r>
          </a:p>
        </p:txBody>
      </p:sp>
      <p:sp>
        <p:nvSpPr>
          <p:cNvPr id="5" name="Rounded Rectangle 4">
            <a:extLst>
              <a:ext uri="{FF2B5EF4-FFF2-40B4-BE49-F238E27FC236}">
                <a16:creationId xmlns:a16="http://schemas.microsoft.com/office/drawing/2014/main" id="{DA06A0F8-C3F0-4657-D6A1-220F71A9C093}"/>
              </a:ext>
            </a:extLst>
          </p:cNvPr>
          <p:cNvSpPr/>
          <p:nvPr/>
        </p:nvSpPr>
        <p:spPr>
          <a:xfrm>
            <a:off x="600455" y="3388540"/>
            <a:ext cx="10991088" cy="137160"/>
          </a:xfrm>
          <a:prstGeom prst="roundRect">
            <a:avLst/>
          </a:prstGeom>
          <a:solidFill>
            <a:srgbClr val="2E91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A7DFC6"/>
              </a:solidFill>
            </a:endParaRPr>
          </a:p>
        </p:txBody>
      </p:sp>
      <p:sp>
        <p:nvSpPr>
          <p:cNvPr id="9" name="Oval 8">
            <a:extLst>
              <a:ext uri="{FF2B5EF4-FFF2-40B4-BE49-F238E27FC236}">
                <a16:creationId xmlns:a16="http://schemas.microsoft.com/office/drawing/2014/main" id="{CBA91DD5-A5CC-5289-9C7B-D02EFE6B7E34}"/>
              </a:ext>
            </a:extLst>
          </p:cNvPr>
          <p:cNvSpPr/>
          <p:nvPr/>
        </p:nvSpPr>
        <p:spPr>
          <a:xfrm>
            <a:off x="1598023" y="3330120"/>
            <a:ext cx="254000" cy="254000"/>
          </a:xfrm>
          <a:prstGeom prst="ellipse">
            <a:avLst/>
          </a:prstGeom>
          <a:solidFill>
            <a:srgbClr val="3EBC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4920692-22ED-64A8-B40A-E25E5ED9D7C1}"/>
              </a:ext>
            </a:extLst>
          </p:cNvPr>
          <p:cNvSpPr/>
          <p:nvPr/>
        </p:nvSpPr>
        <p:spPr>
          <a:xfrm>
            <a:off x="3315063" y="3333817"/>
            <a:ext cx="254000" cy="254000"/>
          </a:xfrm>
          <a:prstGeom prst="ellipse">
            <a:avLst/>
          </a:prstGeom>
          <a:solidFill>
            <a:srgbClr val="3EBC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4212A59-AADD-15A7-597C-421F00389C95}"/>
              </a:ext>
            </a:extLst>
          </p:cNvPr>
          <p:cNvSpPr/>
          <p:nvPr/>
        </p:nvSpPr>
        <p:spPr>
          <a:xfrm>
            <a:off x="5032103" y="3330120"/>
            <a:ext cx="254000" cy="254000"/>
          </a:xfrm>
          <a:prstGeom prst="ellipse">
            <a:avLst/>
          </a:prstGeom>
          <a:solidFill>
            <a:srgbClr val="3EBC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BC0DE43-8167-2050-3CBB-D6F407944AC1}"/>
              </a:ext>
            </a:extLst>
          </p:cNvPr>
          <p:cNvSpPr/>
          <p:nvPr/>
        </p:nvSpPr>
        <p:spPr>
          <a:xfrm>
            <a:off x="6745667" y="3330120"/>
            <a:ext cx="254000" cy="254000"/>
          </a:xfrm>
          <a:prstGeom prst="ellipse">
            <a:avLst/>
          </a:prstGeom>
          <a:solidFill>
            <a:srgbClr val="3EBC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EC8A531-9EE5-BFCE-7E5F-465EE75D2C59}"/>
              </a:ext>
            </a:extLst>
          </p:cNvPr>
          <p:cNvSpPr/>
          <p:nvPr/>
        </p:nvSpPr>
        <p:spPr>
          <a:xfrm>
            <a:off x="8462707" y="3333817"/>
            <a:ext cx="254000" cy="254000"/>
          </a:xfrm>
          <a:prstGeom prst="ellipse">
            <a:avLst/>
          </a:prstGeom>
          <a:solidFill>
            <a:srgbClr val="3EBC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41303061-215A-AA7B-1D24-53D948AC5C73}"/>
              </a:ext>
            </a:extLst>
          </p:cNvPr>
          <p:cNvSpPr/>
          <p:nvPr/>
        </p:nvSpPr>
        <p:spPr>
          <a:xfrm>
            <a:off x="10179747" y="3330120"/>
            <a:ext cx="254000" cy="254000"/>
          </a:xfrm>
          <a:prstGeom prst="ellipse">
            <a:avLst/>
          </a:prstGeom>
          <a:solidFill>
            <a:srgbClr val="3EBC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B78B3AFC-A0C5-9248-F313-3FF5C6D9FF33}"/>
              </a:ext>
            </a:extLst>
          </p:cNvPr>
          <p:cNvSpPr txBox="1"/>
          <p:nvPr/>
        </p:nvSpPr>
        <p:spPr>
          <a:xfrm>
            <a:off x="1122919" y="2807634"/>
            <a:ext cx="1204207" cy="369332"/>
          </a:xfrm>
          <a:prstGeom prst="rect">
            <a:avLst/>
          </a:prstGeom>
          <a:noFill/>
        </p:spPr>
        <p:txBody>
          <a:bodyPr wrap="square" rtlCol="0">
            <a:spAutoFit/>
          </a:bodyPr>
          <a:lstStyle/>
          <a:p>
            <a:pPr algn="ctr"/>
            <a:r>
              <a:rPr lang="en-US" b="1" dirty="0">
                <a:solidFill>
                  <a:schemeClr val="tx1">
                    <a:lumMod val="65000"/>
                    <a:lumOff val="35000"/>
                  </a:schemeClr>
                </a:solidFill>
                <a:latin typeface="Century Gothic" panose="020B0502020202020204" pitchFamily="34" charset="0"/>
              </a:rPr>
              <a:t>Q1 20XX</a:t>
            </a:r>
            <a:endParaRPr lang="en-US" dirty="0">
              <a:solidFill>
                <a:schemeClr val="tx1">
                  <a:lumMod val="65000"/>
                  <a:lumOff val="35000"/>
                </a:schemeClr>
              </a:solidFill>
              <a:latin typeface="Century Gothic" panose="020B0502020202020204" pitchFamily="34" charset="0"/>
            </a:endParaRPr>
          </a:p>
        </p:txBody>
      </p:sp>
      <p:sp>
        <p:nvSpPr>
          <p:cNvPr id="44" name="TextBox 43">
            <a:extLst>
              <a:ext uri="{FF2B5EF4-FFF2-40B4-BE49-F238E27FC236}">
                <a16:creationId xmlns:a16="http://schemas.microsoft.com/office/drawing/2014/main" id="{77118118-F8DB-9402-4BAC-398363483591}"/>
              </a:ext>
            </a:extLst>
          </p:cNvPr>
          <p:cNvSpPr txBox="1"/>
          <p:nvPr/>
        </p:nvSpPr>
        <p:spPr>
          <a:xfrm>
            <a:off x="2839959" y="2813499"/>
            <a:ext cx="1204207" cy="369332"/>
          </a:xfrm>
          <a:prstGeom prst="rect">
            <a:avLst/>
          </a:prstGeom>
          <a:noFill/>
        </p:spPr>
        <p:txBody>
          <a:bodyPr wrap="square" rtlCol="0">
            <a:spAutoFit/>
          </a:bodyPr>
          <a:lstStyle/>
          <a:p>
            <a:pPr algn="ctr"/>
            <a:r>
              <a:rPr lang="en-US" b="1" dirty="0">
                <a:solidFill>
                  <a:schemeClr val="tx1">
                    <a:lumMod val="65000"/>
                    <a:lumOff val="35000"/>
                  </a:schemeClr>
                </a:solidFill>
                <a:latin typeface="Century Gothic" panose="020B0502020202020204" pitchFamily="34" charset="0"/>
              </a:rPr>
              <a:t>Q2 20XX</a:t>
            </a:r>
            <a:endParaRPr lang="en-US" dirty="0">
              <a:solidFill>
                <a:schemeClr val="tx1">
                  <a:lumMod val="65000"/>
                  <a:lumOff val="35000"/>
                </a:schemeClr>
              </a:solidFill>
              <a:latin typeface="Century Gothic" panose="020B0502020202020204" pitchFamily="34" charset="0"/>
            </a:endParaRPr>
          </a:p>
        </p:txBody>
      </p:sp>
      <p:sp>
        <p:nvSpPr>
          <p:cNvPr id="45" name="TextBox 44">
            <a:extLst>
              <a:ext uri="{FF2B5EF4-FFF2-40B4-BE49-F238E27FC236}">
                <a16:creationId xmlns:a16="http://schemas.microsoft.com/office/drawing/2014/main" id="{B428845A-187C-2CED-84E5-85224ECBCF4F}"/>
              </a:ext>
            </a:extLst>
          </p:cNvPr>
          <p:cNvSpPr txBox="1"/>
          <p:nvPr/>
        </p:nvSpPr>
        <p:spPr>
          <a:xfrm>
            <a:off x="4556999" y="2807634"/>
            <a:ext cx="1204207" cy="369332"/>
          </a:xfrm>
          <a:prstGeom prst="rect">
            <a:avLst/>
          </a:prstGeom>
          <a:noFill/>
        </p:spPr>
        <p:txBody>
          <a:bodyPr wrap="square" rtlCol="0">
            <a:spAutoFit/>
          </a:bodyPr>
          <a:lstStyle/>
          <a:p>
            <a:pPr algn="ctr"/>
            <a:r>
              <a:rPr lang="en-US" b="1" dirty="0">
                <a:solidFill>
                  <a:schemeClr val="tx1">
                    <a:lumMod val="65000"/>
                    <a:lumOff val="35000"/>
                  </a:schemeClr>
                </a:solidFill>
                <a:latin typeface="Century Gothic" panose="020B0502020202020204" pitchFamily="34" charset="0"/>
              </a:rPr>
              <a:t>Q3 20XX</a:t>
            </a:r>
            <a:endParaRPr lang="en-US" dirty="0">
              <a:solidFill>
                <a:schemeClr val="tx1">
                  <a:lumMod val="65000"/>
                  <a:lumOff val="35000"/>
                </a:schemeClr>
              </a:solidFill>
              <a:latin typeface="Century Gothic" panose="020B0502020202020204" pitchFamily="34" charset="0"/>
            </a:endParaRPr>
          </a:p>
        </p:txBody>
      </p:sp>
      <p:sp>
        <p:nvSpPr>
          <p:cNvPr id="46" name="TextBox 45">
            <a:extLst>
              <a:ext uri="{FF2B5EF4-FFF2-40B4-BE49-F238E27FC236}">
                <a16:creationId xmlns:a16="http://schemas.microsoft.com/office/drawing/2014/main" id="{C2D02719-08C4-3109-D179-97B3549A7D80}"/>
              </a:ext>
            </a:extLst>
          </p:cNvPr>
          <p:cNvSpPr txBox="1"/>
          <p:nvPr/>
        </p:nvSpPr>
        <p:spPr>
          <a:xfrm>
            <a:off x="6270563" y="2807634"/>
            <a:ext cx="1204207" cy="369332"/>
          </a:xfrm>
          <a:prstGeom prst="rect">
            <a:avLst/>
          </a:prstGeom>
          <a:noFill/>
        </p:spPr>
        <p:txBody>
          <a:bodyPr wrap="square" rtlCol="0">
            <a:spAutoFit/>
          </a:bodyPr>
          <a:lstStyle/>
          <a:p>
            <a:pPr algn="ctr"/>
            <a:r>
              <a:rPr lang="en-US" b="1" dirty="0">
                <a:solidFill>
                  <a:schemeClr val="tx1">
                    <a:lumMod val="65000"/>
                    <a:lumOff val="35000"/>
                  </a:schemeClr>
                </a:solidFill>
                <a:latin typeface="Century Gothic" panose="020B0502020202020204" pitchFamily="34" charset="0"/>
              </a:rPr>
              <a:t>Q4 20XX</a:t>
            </a:r>
            <a:endParaRPr lang="en-US" dirty="0">
              <a:solidFill>
                <a:schemeClr val="tx1">
                  <a:lumMod val="65000"/>
                  <a:lumOff val="35000"/>
                </a:schemeClr>
              </a:solidFill>
              <a:latin typeface="Century Gothic" panose="020B0502020202020204" pitchFamily="34" charset="0"/>
            </a:endParaRPr>
          </a:p>
        </p:txBody>
      </p:sp>
      <p:sp>
        <p:nvSpPr>
          <p:cNvPr id="47" name="TextBox 46">
            <a:extLst>
              <a:ext uri="{FF2B5EF4-FFF2-40B4-BE49-F238E27FC236}">
                <a16:creationId xmlns:a16="http://schemas.microsoft.com/office/drawing/2014/main" id="{9B88FE4B-337A-D097-FAD7-1A3294C589F6}"/>
              </a:ext>
            </a:extLst>
          </p:cNvPr>
          <p:cNvSpPr txBox="1"/>
          <p:nvPr/>
        </p:nvSpPr>
        <p:spPr>
          <a:xfrm>
            <a:off x="7984127" y="2814797"/>
            <a:ext cx="1204207" cy="369332"/>
          </a:xfrm>
          <a:prstGeom prst="rect">
            <a:avLst/>
          </a:prstGeom>
          <a:noFill/>
        </p:spPr>
        <p:txBody>
          <a:bodyPr wrap="square" rtlCol="0">
            <a:spAutoFit/>
          </a:bodyPr>
          <a:lstStyle/>
          <a:p>
            <a:pPr algn="ctr"/>
            <a:r>
              <a:rPr lang="en-US" b="1" dirty="0">
                <a:solidFill>
                  <a:schemeClr val="tx1">
                    <a:lumMod val="65000"/>
                    <a:lumOff val="35000"/>
                  </a:schemeClr>
                </a:solidFill>
                <a:latin typeface="Century Gothic" panose="020B0502020202020204" pitchFamily="34" charset="0"/>
              </a:rPr>
              <a:t>Q1 20XX</a:t>
            </a:r>
            <a:endParaRPr lang="en-US" dirty="0">
              <a:solidFill>
                <a:schemeClr val="tx1">
                  <a:lumMod val="65000"/>
                  <a:lumOff val="35000"/>
                </a:schemeClr>
              </a:solidFill>
              <a:latin typeface="Century Gothic" panose="020B0502020202020204" pitchFamily="34" charset="0"/>
            </a:endParaRPr>
          </a:p>
        </p:txBody>
      </p:sp>
      <p:sp>
        <p:nvSpPr>
          <p:cNvPr id="48" name="TextBox 47">
            <a:extLst>
              <a:ext uri="{FF2B5EF4-FFF2-40B4-BE49-F238E27FC236}">
                <a16:creationId xmlns:a16="http://schemas.microsoft.com/office/drawing/2014/main" id="{AADADB40-61C4-D67A-CAC2-7CF7B56F8B37}"/>
              </a:ext>
            </a:extLst>
          </p:cNvPr>
          <p:cNvSpPr txBox="1"/>
          <p:nvPr/>
        </p:nvSpPr>
        <p:spPr>
          <a:xfrm>
            <a:off x="9707278" y="2804637"/>
            <a:ext cx="1204207" cy="369332"/>
          </a:xfrm>
          <a:prstGeom prst="rect">
            <a:avLst/>
          </a:prstGeom>
          <a:noFill/>
        </p:spPr>
        <p:txBody>
          <a:bodyPr wrap="square" rtlCol="0">
            <a:spAutoFit/>
          </a:bodyPr>
          <a:lstStyle/>
          <a:p>
            <a:pPr algn="ctr"/>
            <a:r>
              <a:rPr lang="en-US" b="1" dirty="0">
                <a:solidFill>
                  <a:schemeClr val="tx1">
                    <a:lumMod val="65000"/>
                    <a:lumOff val="35000"/>
                  </a:schemeClr>
                </a:solidFill>
                <a:latin typeface="Century Gothic" panose="020B0502020202020204" pitchFamily="34" charset="0"/>
              </a:rPr>
              <a:t>Q2 20XX</a:t>
            </a:r>
            <a:endParaRPr lang="en-US" dirty="0">
              <a:solidFill>
                <a:schemeClr val="tx1">
                  <a:lumMod val="65000"/>
                  <a:lumOff val="35000"/>
                </a:schemeClr>
              </a:solidFill>
              <a:latin typeface="Century Gothic" panose="020B0502020202020204" pitchFamily="34" charset="0"/>
            </a:endParaRPr>
          </a:p>
        </p:txBody>
      </p:sp>
      <p:sp>
        <p:nvSpPr>
          <p:cNvPr id="49" name="TextBox 48">
            <a:extLst>
              <a:ext uri="{FF2B5EF4-FFF2-40B4-BE49-F238E27FC236}">
                <a16:creationId xmlns:a16="http://schemas.microsoft.com/office/drawing/2014/main" id="{CF352CBC-FEB7-8316-AAAD-779C722059A2}"/>
              </a:ext>
            </a:extLst>
          </p:cNvPr>
          <p:cNvSpPr txBox="1"/>
          <p:nvPr/>
        </p:nvSpPr>
        <p:spPr>
          <a:xfrm>
            <a:off x="1000991" y="3795694"/>
            <a:ext cx="1448061" cy="738664"/>
          </a:xfrm>
          <a:prstGeom prst="rect">
            <a:avLst/>
          </a:prstGeom>
          <a:noFill/>
        </p:spPr>
        <p:txBody>
          <a:bodyPr wrap="square" rtlCol="0">
            <a:spAutoFit/>
          </a:bodyPr>
          <a:lstStyle/>
          <a:p>
            <a:pPr algn="ctr"/>
            <a:r>
              <a:rPr lang="en-US" sz="1400" dirty="0">
                <a:solidFill>
                  <a:schemeClr val="tx1">
                    <a:lumMod val="65000"/>
                    <a:lumOff val="35000"/>
                  </a:schemeClr>
                </a:solidFill>
                <a:latin typeface="Century Gothic" panose="020B0502020202020204" pitchFamily="34" charset="0"/>
              </a:rPr>
              <a:t>Outlines the major milestones.</a:t>
            </a:r>
          </a:p>
        </p:txBody>
      </p:sp>
      <p:sp>
        <p:nvSpPr>
          <p:cNvPr id="50" name="TextBox 49">
            <a:extLst>
              <a:ext uri="{FF2B5EF4-FFF2-40B4-BE49-F238E27FC236}">
                <a16:creationId xmlns:a16="http://schemas.microsoft.com/office/drawing/2014/main" id="{4D3EAC73-5572-6CFD-137F-FC8F30066EF1}"/>
              </a:ext>
            </a:extLst>
          </p:cNvPr>
          <p:cNvSpPr txBox="1"/>
          <p:nvPr/>
        </p:nvSpPr>
        <p:spPr>
          <a:xfrm>
            <a:off x="2669656" y="3795694"/>
            <a:ext cx="1544812" cy="523220"/>
          </a:xfrm>
          <a:prstGeom prst="rect">
            <a:avLst/>
          </a:prstGeom>
          <a:noFill/>
        </p:spPr>
        <p:txBody>
          <a:bodyPr wrap="square" rtlCol="0">
            <a:spAutoFit/>
          </a:bodyPr>
          <a:lstStyle/>
          <a:p>
            <a:pPr algn="ctr"/>
            <a:r>
              <a:rPr lang="en-US" sz="1400" dirty="0">
                <a:solidFill>
                  <a:schemeClr val="tx1">
                    <a:lumMod val="65000"/>
                    <a:lumOff val="35000"/>
                  </a:schemeClr>
                </a:solidFill>
                <a:latin typeface="Century Gothic" panose="020B0502020202020204" pitchFamily="34" charset="0"/>
              </a:rPr>
              <a:t>Overall timeline of the project.</a:t>
            </a:r>
          </a:p>
        </p:txBody>
      </p:sp>
      <p:sp>
        <p:nvSpPr>
          <p:cNvPr id="51" name="TextBox 50">
            <a:extLst>
              <a:ext uri="{FF2B5EF4-FFF2-40B4-BE49-F238E27FC236}">
                <a16:creationId xmlns:a16="http://schemas.microsoft.com/office/drawing/2014/main" id="{FA14039B-5752-66CA-AE67-C334A8846045}"/>
              </a:ext>
            </a:extLst>
          </p:cNvPr>
          <p:cNvSpPr txBox="1"/>
          <p:nvPr/>
        </p:nvSpPr>
        <p:spPr>
          <a:xfrm>
            <a:off x="4386696" y="3795694"/>
            <a:ext cx="1544812" cy="307777"/>
          </a:xfrm>
          <a:prstGeom prst="rect">
            <a:avLst/>
          </a:prstGeom>
          <a:noFill/>
        </p:spPr>
        <p:txBody>
          <a:bodyPr wrap="square" rtlCol="0">
            <a:spAutoFit/>
          </a:bodyPr>
          <a:lstStyle/>
          <a:p>
            <a:pPr algn="ctr"/>
            <a:r>
              <a:rPr lang="en-US" sz="1400" dirty="0">
                <a:solidFill>
                  <a:schemeClr val="tx1">
                    <a:lumMod val="65000"/>
                    <a:lumOff val="35000"/>
                  </a:schemeClr>
                </a:solidFill>
                <a:latin typeface="Century Gothic" panose="020B0502020202020204" pitchFamily="34" charset="0"/>
              </a:rPr>
              <a:t>Key phases.</a:t>
            </a:r>
          </a:p>
        </p:txBody>
      </p:sp>
      <p:sp>
        <p:nvSpPr>
          <p:cNvPr id="52" name="TextBox 51">
            <a:extLst>
              <a:ext uri="{FF2B5EF4-FFF2-40B4-BE49-F238E27FC236}">
                <a16:creationId xmlns:a16="http://schemas.microsoft.com/office/drawing/2014/main" id="{F9716D00-EB2D-B4E8-647A-984B4B2B9E12}"/>
              </a:ext>
            </a:extLst>
          </p:cNvPr>
          <p:cNvSpPr txBox="1"/>
          <p:nvPr/>
        </p:nvSpPr>
        <p:spPr>
          <a:xfrm>
            <a:off x="7813824" y="3795694"/>
            <a:ext cx="1544812" cy="523220"/>
          </a:xfrm>
          <a:prstGeom prst="rect">
            <a:avLst/>
          </a:prstGeom>
          <a:noFill/>
        </p:spPr>
        <p:txBody>
          <a:bodyPr wrap="square" rtlCol="0">
            <a:spAutoFit/>
          </a:bodyPr>
          <a:lstStyle/>
          <a:p>
            <a:pPr algn="ctr"/>
            <a:r>
              <a:rPr lang="en-US" sz="1400" dirty="0">
                <a:solidFill>
                  <a:schemeClr val="tx1">
                    <a:lumMod val="65000"/>
                    <a:lumOff val="35000"/>
                  </a:schemeClr>
                </a:solidFill>
                <a:latin typeface="Century Gothic" panose="020B0502020202020204" pitchFamily="34" charset="0"/>
              </a:rPr>
              <a:t>Major review points.</a:t>
            </a:r>
          </a:p>
        </p:txBody>
      </p:sp>
      <p:sp>
        <p:nvSpPr>
          <p:cNvPr id="53" name="TextBox 52">
            <a:extLst>
              <a:ext uri="{FF2B5EF4-FFF2-40B4-BE49-F238E27FC236}">
                <a16:creationId xmlns:a16="http://schemas.microsoft.com/office/drawing/2014/main" id="{45A9356C-F9B9-496C-830B-3DB1702E2AAB}"/>
              </a:ext>
            </a:extLst>
          </p:cNvPr>
          <p:cNvSpPr txBox="1"/>
          <p:nvPr/>
        </p:nvSpPr>
        <p:spPr>
          <a:xfrm>
            <a:off x="6111718" y="3795694"/>
            <a:ext cx="1544812" cy="954107"/>
          </a:xfrm>
          <a:prstGeom prst="rect">
            <a:avLst/>
          </a:prstGeom>
          <a:noFill/>
        </p:spPr>
        <p:txBody>
          <a:bodyPr wrap="square" rtlCol="0">
            <a:spAutoFit/>
          </a:bodyPr>
          <a:lstStyle/>
          <a:p>
            <a:pPr algn="ctr"/>
            <a:r>
              <a:rPr lang="en-US" sz="1400" dirty="0">
                <a:solidFill>
                  <a:schemeClr val="tx1">
                    <a:lumMod val="65000"/>
                    <a:lumOff val="35000"/>
                  </a:schemeClr>
                </a:solidFill>
                <a:latin typeface="Century Gothic" panose="020B0502020202020204" pitchFamily="34" charset="0"/>
              </a:rPr>
              <a:t>Key dates for the start and end of each phase.</a:t>
            </a:r>
          </a:p>
        </p:txBody>
      </p:sp>
      <p:sp>
        <p:nvSpPr>
          <p:cNvPr id="54" name="TextBox 53">
            <a:extLst>
              <a:ext uri="{FF2B5EF4-FFF2-40B4-BE49-F238E27FC236}">
                <a16:creationId xmlns:a16="http://schemas.microsoft.com/office/drawing/2014/main" id="{21B81029-6D13-C0E3-3E1F-425DE48D3142}"/>
              </a:ext>
            </a:extLst>
          </p:cNvPr>
          <p:cNvSpPr txBox="1"/>
          <p:nvPr/>
        </p:nvSpPr>
        <p:spPr>
          <a:xfrm>
            <a:off x="9538846" y="3795694"/>
            <a:ext cx="1544812" cy="307777"/>
          </a:xfrm>
          <a:prstGeom prst="rect">
            <a:avLst/>
          </a:prstGeom>
          <a:noFill/>
        </p:spPr>
        <p:txBody>
          <a:bodyPr wrap="square" rtlCol="0">
            <a:spAutoFit/>
          </a:bodyPr>
          <a:lstStyle/>
          <a:p>
            <a:pPr algn="ctr"/>
            <a:r>
              <a:rPr lang="en-US" sz="1400" dirty="0">
                <a:solidFill>
                  <a:schemeClr val="tx1">
                    <a:lumMod val="65000"/>
                    <a:lumOff val="35000"/>
                  </a:schemeClr>
                </a:solidFill>
                <a:latin typeface="Century Gothic" panose="020B0502020202020204" pitchFamily="34" charset="0"/>
              </a:rPr>
              <a:t>Final delivery.</a:t>
            </a:r>
          </a:p>
        </p:txBody>
      </p:sp>
      <p:sp>
        <p:nvSpPr>
          <p:cNvPr id="4" name="Oval 3">
            <a:extLst>
              <a:ext uri="{FF2B5EF4-FFF2-40B4-BE49-F238E27FC236}">
                <a16:creationId xmlns:a16="http://schemas.microsoft.com/office/drawing/2014/main" id="{5E66E03B-F98B-0B0D-4C4D-A30067A2B6FE}"/>
              </a:ext>
            </a:extLst>
          </p:cNvPr>
          <p:cNvSpPr/>
          <p:nvPr/>
        </p:nvSpPr>
        <p:spPr>
          <a:xfrm>
            <a:off x="11227912" y="640080"/>
            <a:ext cx="581636" cy="581636"/>
          </a:xfrm>
          <a:prstGeom prst="ellipse">
            <a:avLst/>
          </a:prstGeom>
          <a:solidFill>
            <a:srgbClr val="2E91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903580C4-ACA2-854C-30EE-912C9D581D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29670" y="731678"/>
            <a:ext cx="398439" cy="398439"/>
          </a:xfrm>
          <a:prstGeom prst="rect">
            <a:avLst/>
          </a:prstGeom>
        </p:spPr>
      </p:pic>
    </p:spTree>
    <p:extLst>
      <p:ext uri="{BB962C8B-B14F-4D97-AF65-F5344CB8AC3E}">
        <p14:creationId xmlns:p14="http://schemas.microsoft.com/office/powerpoint/2010/main" val="2875782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a:extLst>
              <a:ext uri="{FF2B5EF4-FFF2-40B4-BE49-F238E27FC236}">
                <a16:creationId xmlns:a16="http://schemas.microsoft.com/office/drawing/2014/main" id="{75F24AB8-E718-F57C-6AEC-5E3EAFE19A52}"/>
              </a:ext>
            </a:extLst>
          </p:cNvPr>
          <p:cNvSpPr/>
          <p:nvPr/>
        </p:nvSpPr>
        <p:spPr>
          <a:xfrm>
            <a:off x="749299" y="887887"/>
            <a:ext cx="10807700" cy="88380"/>
          </a:xfrm>
          <a:prstGeom prst="roundRect">
            <a:avLst>
              <a:gd name="adj" fmla="val 0"/>
            </a:avLst>
          </a:prstGeom>
          <a:solidFill>
            <a:srgbClr val="2E91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Google Shape;90;p1">
            <a:extLst>
              <a:ext uri="{FF2B5EF4-FFF2-40B4-BE49-F238E27FC236}">
                <a16:creationId xmlns:a16="http://schemas.microsoft.com/office/drawing/2014/main" id="{48CC74A0-4A34-617F-5009-C768E1D9A6C8}"/>
              </a:ext>
            </a:extLst>
          </p:cNvPr>
          <p:cNvSpPr txBox="1"/>
          <p:nvPr/>
        </p:nvSpPr>
        <p:spPr>
          <a:xfrm>
            <a:off x="2417721" y="292586"/>
            <a:ext cx="7356557"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dirty="0">
                <a:solidFill>
                  <a:schemeClr val="tx1">
                    <a:lumMod val="65000"/>
                    <a:lumOff val="35000"/>
                  </a:schemeClr>
                </a:solidFill>
                <a:latin typeface="Century Gothic"/>
                <a:ea typeface="Century Gothic"/>
                <a:cs typeface="Century Gothic"/>
                <a:sym typeface="Century Gothic"/>
              </a:rPr>
              <a:t>Communication Plan</a:t>
            </a:r>
          </a:p>
        </p:txBody>
      </p:sp>
      <p:sp>
        <p:nvSpPr>
          <p:cNvPr id="2" name="Rounded Rectangle 1">
            <a:extLst>
              <a:ext uri="{FF2B5EF4-FFF2-40B4-BE49-F238E27FC236}">
                <a16:creationId xmlns:a16="http://schemas.microsoft.com/office/drawing/2014/main" id="{A096CF10-CF56-7ABE-FCE1-88D7C53A3DBA}"/>
              </a:ext>
            </a:extLst>
          </p:cNvPr>
          <p:cNvSpPr/>
          <p:nvPr/>
        </p:nvSpPr>
        <p:spPr>
          <a:xfrm>
            <a:off x="749300" y="976267"/>
            <a:ext cx="10807700" cy="1131933"/>
          </a:xfrm>
          <a:prstGeom prst="roundRect">
            <a:avLst>
              <a:gd name="adj" fmla="val 0"/>
            </a:avLst>
          </a:prstGeom>
          <a:solidFill>
            <a:srgbClr val="2E91B0">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 name="TextBox 5">
            <a:extLst>
              <a:ext uri="{FF2B5EF4-FFF2-40B4-BE49-F238E27FC236}">
                <a16:creationId xmlns:a16="http://schemas.microsoft.com/office/drawing/2014/main" id="{006BD415-166D-92B2-84F9-50BE0988A320}"/>
              </a:ext>
            </a:extLst>
          </p:cNvPr>
          <p:cNvSpPr txBox="1"/>
          <p:nvPr/>
        </p:nvSpPr>
        <p:spPr>
          <a:xfrm>
            <a:off x="1130300" y="1271127"/>
            <a:ext cx="10071100" cy="523220"/>
          </a:xfrm>
          <a:prstGeom prst="rect">
            <a:avLst/>
          </a:prstGeom>
          <a:noFill/>
        </p:spPr>
        <p:txBody>
          <a:bodyPr wrap="square" rtlCol="0">
            <a:spAutoFit/>
          </a:bodyPr>
          <a:lstStyle/>
          <a:p>
            <a:pPr algn="ctr"/>
            <a:r>
              <a:rPr lang="en-US" sz="1400" dirty="0">
                <a:solidFill>
                  <a:schemeClr val="tx1">
                    <a:lumMod val="65000"/>
                    <a:lumOff val="35000"/>
                  </a:schemeClr>
                </a:solidFill>
                <a:latin typeface="Century Gothic" panose="020B0502020202020204" pitchFamily="34" charset="0"/>
              </a:rPr>
              <a:t>Describes the communication protocols for the project, including how information will be shared, meeting schedules, and reporting structures.</a:t>
            </a:r>
          </a:p>
        </p:txBody>
      </p:sp>
      <p:sp>
        <p:nvSpPr>
          <p:cNvPr id="4" name="Rounded Rectangle 3">
            <a:extLst>
              <a:ext uri="{FF2B5EF4-FFF2-40B4-BE49-F238E27FC236}">
                <a16:creationId xmlns:a16="http://schemas.microsoft.com/office/drawing/2014/main" id="{C2A0FE03-24BC-8BCD-880B-FA744D7810D5}"/>
              </a:ext>
            </a:extLst>
          </p:cNvPr>
          <p:cNvSpPr/>
          <p:nvPr/>
        </p:nvSpPr>
        <p:spPr>
          <a:xfrm>
            <a:off x="749298" y="3173887"/>
            <a:ext cx="3759201" cy="88380"/>
          </a:xfrm>
          <a:prstGeom prst="roundRect">
            <a:avLst>
              <a:gd name="adj" fmla="val 0"/>
            </a:avLst>
          </a:prstGeom>
          <a:solidFill>
            <a:srgbClr val="2E91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Google Shape;90;p1">
            <a:extLst>
              <a:ext uri="{FF2B5EF4-FFF2-40B4-BE49-F238E27FC236}">
                <a16:creationId xmlns:a16="http://schemas.microsoft.com/office/drawing/2014/main" id="{81C3A142-3549-6CD9-338B-45A3D603C285}"/>
              </a:ext>
            </a:extLst>
          </p:cNvPr>
          <p:cNvSpPr txBox="1"/>
          <p:nvPr/>
        </p:nvSpPr>
        <p:spPr>
          <a:xfrm>
            <a:off x="853259" y="2578586"/>
            <a:ext cx="3551278"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dirty="0">
                <a:solidFill>
                  <a:schemeClr val="tx1">
                    <a:lumMod val="65000"/>
                    <a:lumOff val="35000"/>
                  </a:schemeClr>
                </a:solidFill>
                <a:latin typeface="Century Gothic"/>
                <a:ea typeface="Century Gothic"/>
                <a:cs typeface="Century Gothic"/>
                <a:sym typeface="Century Gothic"/>
              </a:rPr>
              <a:t>Risk Management</a:t>
            </a:r>
          </a:p>
        </p:txBody>
      </p:sp>
      <p:sp>
        <p:nvSpPr>
          <p:cNvPr id="7" name="Rounded Rectangle 6">
            <a:extLst>
              <a:ext uri="{FF2B5EF4-FFF2-40B4-BE49-F238E27FC236}">
                <a16:creationId xmlns:a16="http://schemas.microsoft.com/office/drawing/2014/main" id="{5B008D0F-A69C-4D6D-E120-6E4BE8D8CC22}"/>
              </a:ext>
            </a:extLst>
          </p:cNvPr>
          <p:cNvSpPr/>
          <p:nvPr/>
        </p:nvSpPr>
        <p:spPr>
          <a:xfrm>
            <a:off x="749299" y="3262267"/>
            <a:ext cx="3759201" cy="2859133"/>
          </a:xfrm>
          <a:prstGeom prst="roundRect">
            <a:avLst>
              <a:gd name="adj" fmla="val 0"/>
            </a:avLst>
          </a:prstGeom>
          <a:solidFill>
            <a:srgbClr val="2E91B0">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 name="TextBox 7">
            <a:extLst>
              <a:ext uri="{FF2B5EF4-FFF2-40B4-BE49-F238E27FC236}">
                <a16:creationId xmlns:a16="http://schemas.microsoft.com/office/drawing/2014/main" id="{88E59030-F9F6-ED1B-144F-4A90DDC058F7}"/>
              </a:ext>
            </a:extLst>
          </p:cNvPr>
          <p:cNvSpPr txBox="1"/>
          <p:nvPr/>
        </p:nvSpPr>
        <p:spPr>
          <a:xfrm>
            <a:off x="1130299" y="3557126"/>
            <a:ext cx="2997201" cy="1384995"/>
          </a:xfrm>
          <a:prstGeom prst="rect">
            <a:avLst/>
          </a:prstGeom>
          <a:noFill/>
        </p:spPr>
        <p:txBody>
          <a:bodyPr wrap="square" rtlCol="0">
            <a:spAutoFit/>
          </a:bodyPr>
          <a:lstStyle/>
          <a:p>
            <a:pPr algn="ctr"/>
            <a:r>
              <a:rPr lang="en-US" sz="1400" dirty="0">
                <a:solidFill>
                  <a:schemeClr val="tx1">
                    <a:lumMod val="65000"/>
                    <a:lumOff val="35000"/>
                  </a:schemeClr>
                </a:solidFill>
                <a:latin typeface="Century Gothic" panose="020B0502020202020204" pitchFamily="34" charset="0"/>
              </a:rPr>
              <a:t>Outlines potential risks associated with the project along with strategies for managing these risks. This prepares the team to handle challenges proactively.</a:t>
            </a:r>
          </a:p>
        </p:txBody>
      </p:sp>
      <p:sp>
        <p:nvSpPr>
          <p:cNvPr id="9" name="Rounded Rectangle 8">
            <a:extLst>
              <a:ext uri="{FF2B5EF4-FFF2-40B4-BE49-F238E27FC236}">
                <a16:creationId xmlns:a16="http://schemas.microsoft.com/office/drawing/2014/main" id="{F07B4125-8933-EC98-619D-0A0699226595}"/>
              </a:ext>
            </a:extLst>
          </p:cNvPr>
          <p:cNvSpPr/>
          <p:nvPr/>
        </p:nvSpPr>
        <p:spPr>
          <a:xfrm>
            <a:off x="5308598" y="3173887"/>
            <a:ext cx="6248400" cy="88380"/>
          </a:xfrm>
          <a:prstGeom prst="roundRect">
            <a:avLst>
              <a:gd name="adj" fmla="val 0"/>
            </a:avLst>
          </a:prstGeom>
          <a:solidFill>
            <a:srgbClr val="2E91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Google Shape;90;p1">
            <a:extLst>
              <a:ext uri="{FF2B5EF4-FFF2-40B4-BE49-F238E27FC236}">
                <a16:creationId xmlns:a16="http://schemas.microsoft.com/office/drawing/2014/main" id="{FAC916B5-5513-1152-6536-3849695FE3D6}"/>
              </a:ext>
            </a:extLst>
          </p:cNvPr>
          <p:cNvSpPr txBox="1"/>
          <p:nvPr/>
        </p:nvSpPr>
        <p:spPr>
          <a:xfrm>
            <a:off x="5469707" y="2578586"/>
            <a:ext cx="5926182"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dirty="0">
                <a:solidFill>
                  <a:schemeClr val="tx1">
                    <a:lumMod val="65000"/>
                    <a:lumOff val="35000"/>
                  </a:schemeClr>
                </a:solidFill>
                <a:latin typeface="Century Gothic"/>
                <a:ea typeface="Century Gothic"/>
                <a:cs typeface="Century Gothic"/>
                <a:sym typeface="Century Gothic"/>
              </a:rPr>
              <a:t>Resources and Tools</a:t>
            </a:r>
          </a:p>
        </p:txBody>
      </p:sp>
      <p:sp>
        <p:nvSpPr>
          <p:cNvPr id="11" name="Rounded Rectangle 10">
            <a:extLst>
              <a:ext uri="{FF2B5EF4-FFF2-40B4-BE49-F238E27FC236}">
                <a16:creationId xmlns:a16="http://schemas.microsoft.com/office/drawing/2014/main" id="{B5020A11-6A5E-6D16-7A0D-DA8FCF526B43}"/>
              </a:ext>
            </a:extLst>
          </p:cNvPr>
          <p:cNvSpPr/>
          <p:nvPr/>
        </p:nvSpPr>
        <p:spPr>
          <a:xfrm>
            <a:off x="5308599" y="3262267"/>
            <a:ext cx="6248400" cy="2859133"/>
          </a:xfrm>
          <a:prstGeom prst="roundRect">
            <a:avLst>
              <a:gd name="adj" fmla="val 0"/>
            </a:avLst>
          </a:prstGeom>
          <a:solidFill>
            <a:srgbClr val="2E91B0">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2" name="TextBox 11">
            <a:extLst>
              <a:ext uri="{FF2B5EF4-FFF2-40B4-BE49-F238E27FC236}">
                <a16:creationId xmlns:a16="http://schemas.microsoft.com/office/drawing/2014/main" id="{D585E0E2-297F-88A7-BABA-3D217BF56000}"/>
              </a:ext>
            </a:extLst>
          </p:cNvPr>
          <p:cNvSpPr txBox="1"/>
          <p:nvPr/>
        </p:nvSpPr>
        <p:spPr>
          <a:xfrm>
            <a:off x="5689599" y="3557126"/>
            <a:ext cx="5511801" cy="738664"/>
          </a:xfrm>
          <a:prstGeom prst="rect">
            <a:avLst/>
          </a:prstGeom>
          <a:noFill/>
        </p:spPr>
        <p:txBody>
          <a:bodyPr wrap="square" rtlCol="0">
            <a:spAutoFit/>
          </a:bodyPr>
          <a:lstStyle/>
          <a:p>
            <a:pPr algn="ctr"/>
            <a:r>
              <a:rPr lang="en-US" sz="1400" dirty="0">
                <a:solidFill>
                  <a:schemeClr val="tx1">
                    <a:lumMod val="65000"/>
                    <a:lumOff val="35000"/>
                  </a:schemeClr>
                </a:solidFill>
                <a:latin typeface="Century Gothic" panose="020B0502020202020204" pitchFamily="34" charset="0"/>
              </a:rPr>
              <a:t>Specifies the resources and tools available to the team, including budgets, tools, software, and other support elements needed to execute the project.</a:t>
            </a:r>
          </a:p>
        </p:txBody>
      </p:sp>
      <p:sp>
        <p:nvSpPr>
          <p:cNvPr id="13" name="Oval 12">
            <a:extLst>
              <a:ext uri="{FF2B5EF4-FFF2-40B4-BE49-F238E27FC236}">
                <a16:creationId xmlns:a16="http://schemas.microsoft.com/office/drawing/2014/main" id="{D5B3A498-9EE6-C191-AE43-E492294A1F19}"/>
              </a:ext>
            </a:extLst>
          </p:cNvPr>
          <p:cNvSpPr/>
          <p:nvPr/>
        </p:nvSpPr>
        <p:spPr>
          <a:xfrm>
            <a:off x="11227912" y="640080"/>
            <a:ext cx="581636" cy="581636"/>
          </a:xfrm>
          <a:prstGeom prst="ellipse">
            <a:avLst/>
          </a:prstGeom>
          <a:solidFill>
            <a:srgbClr val="2E91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5DC475B8-1D7F-0C86-7DB8-2025B451AF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39830" y="760643"/>
            <a:ext cx="356957" cy="356957"/>
          </a:xfrm>
          <a:prstGeom prst="rect">
            <a:avLst/>
          </a:prstGeom>
        </p:spPr>
      </p:pic>
      <p:sp>
        <p:nvSpPr>
          <p:cNvPr id="17" name="Oval 16">
            <a:extLst>
              <a:ext uri="{FF2B5EF4-FFF2-40B4-BE49-F238E27FC236}">
                <a16:creationId xmlns:a16="http://schemas.microsoft.com/office/drawing/2014/main" id="{109D0F88-FB07-6EB2-D7B4-045DC162E63B}"/>
              </a:ext>
            </a:extLst>
          </p:cNvPr>
          <p:cNvSpPr/>
          <p:nvPr/>
        </p:nvSpPr>
        <p:spPr>
          <a:xfrm>
            <a:off x="4192883" y="2935321"/>
            <a:ext cx="581636" cy="581636"/>
          </a:xfrm>
          <a:prstGeom prst="ellipse">
            <a:avLst/>
          </a:prstGeom>
          <a:solidFill>
            <a:srgbClr val="2E91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CC87B78-1984-B7BD-505C-F1F0FE1F2835}"/>
              </a:ext>
            </a:extLst>
          </p:cNvPr>
          <p:cNvSpPr/>
          <p:nvPr/>
        </p:nvSpPr>
        <p:spPr>
          <a:xfrm>
            <a:off x="11227912" y="2935321"/>
            <a:ext cx="581636" cy="581636"/>
          </a:xfrm>
          <a:prstGeom prst="ellipse">
            <a:avLst/>
          </a:prstGeom>
          <a:solidFill>
            <a:srgbClr val="2E91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white exclamation mark in a black and white background&#10;&#10;Description automatically generated">
            <a:extLst>
              <a:ext uri="{FF2B5EF4-FFF2-40B4-BE49-F238E27FC236}">
                <a16:creationId xmlns:a16="http://schemas.microsoft.com/office/drawing/2014/main" id="{071746A0-C5E8-119F-A890-0E8DE2A99CCA}"/>
              </a:ext>
            </a:extLst>
          </p:cNvPr>
          <p:cNvPicPr>
            <a:picLocks noChangeAspect="1"/>
          </p:cNvPicPr>
          <p:nvPr/>
        </p:nvPicPr>
        <p:blipFill>
          <a:blip r:embed="rId5"/>
          <a:stretch>
            <a:fillRect/>
          </a:stretch>
        </p:blipFill>
        <p:spPr>
          <a:xfrm>
            <a:off x="4299774" y="3028626"/>
            <a:ext cx="380054" cy="380054"/>
          </a:xfrm>
          <a:prstGeom prst="rect">
            <a:avLst/>
          </a:prstGeom>
        </p:spPr>
      </p:pic>
      <p:pic>
        <p:nvPicPr>
          <p:cNvPr id="25" name="Graphic 24">
            <a:extLst>
              <a:ext uri="{FF2B5EF4-FFF2-40B4-BE49-F238E27FC236}">
                <a16:creationId xmlns:a16="http://schemas.microsoft.com/office/drawing/2014/main" id="{14528F0B-E5EA-1057-0A2E-F91C2BC5930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310438" y="2990276"/>
            <a:ext cx="396509" cy="396509"/>
          </a:xfrm>
          <a:prstGeom prst="rect">
            <a:avLst/>
          </a:prstGeom>
        </p:spPr>
      </p:pic>
    </p:spTree>
    <p:extLst>
      <p:ext uri="{BB962C8B-B14F-4D97-AF65-F5344CB8AC3E}">
        <p14:creationId xmlns:p14="http://schemas.microsoft.com/office/powerpoint/2010/main" val="1660218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8119327B-03F0-38B4-D737-2151ED211A3F}"/>
              </a:ext>
            </a:extLst>
          </p:cNvPr>
          <p:cNvSpPr/>
          <p:nvPr/>
        </p:nvSpPr>
        <p:spPr>
          <a:xfrm>
            <a:off x="1376679" y="2271887"/>
            <a:ext cx="9438640" cy="2113280"/>
          </a:xfrm>
          <a:prstGeom prst="roundRect">
            <a:avLst>
              <a:gd name="adj" fmla="val 6090"/>
            </a:avLst>
          </a:prstGeom>
          <a:solidFill>
            <a:srgbClr val="2E91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9366"/>
              </a:solidFill>
            </a:endParaRPr>
          </a:p>
        </p:txBody>
      </p:sp>
      <p:sp>
        <p:nvSpPr>
          <p:cNvPr id="3" name="Google Shape;90;p1">
            <a:extLst>
              <a:ext uri="{FF2B5EF4-FFF2-40B4-BE49-F238E27FC236}">
                <a16:creationId xmlns:a16="http://schemas.microsoft.com/office/drawing/2014/main" id="{48CC74A0-4A34-617F-5009-C768E1D9A6C8}"/>
              </a:ext>
            </a:extLst>
          </p:cNvPr>
          <p:cNvSpPr txBox="1"/>
          <p:nvPr/>
        </p:nvSpPr>
        <p:spPr>
          <a:xfrm>
            <a:off x="2417721" y="2767495"/>
            <a:ext cx="7356557"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dirty="0">
                <a:solidFill>
                  <a:schemeClr val="bg1"/>
                </a:solidFill>
                <a:latin typeface="Century Gothic"/>
                <a:ea typeface="Century Gothic"/>
                <a:cs typeface="Century Gothic"/>
                <a:sym typeface="Century Gothic"/>
              </a:rPr>
              <a:t>Q&amp;A Section</a:t>
            </a:r>
          </a:p>
        </p:txBody>
      </p:sp>
      <p:sp>
        <p:nvSpPr>
          <p:cNvPr id="6" name="TextBox 5">
            <a:extLst>
              <a:ext uri="{FF2B5EF4-FFF2-40B4-BE49-F238E27FC236}">
                <a16:creationId xmlns:a16="http://schemas.microsoft.com/office/drawing/2014/main" id="{006BD415-166D-92B2-84F9-50BE0988A320}"/>
              </a:ext>
            </a:extLst>
          </p:cNvPr>
          <p:cNvSpPr txBox="1"/>
          <p:nvPr/>
        </p:nvSpPr>
        <p:spPr>
          <a:xfrm>
            <a:off x="1762760" y="3303127"/>
            <a:ext cx="8727440" cy="523220"/>
          </a:xfrm>
          <a:prstGeom prst="rect">
            <a:avLst/>
          </a:prstGeom>
          <a:noFill/>
        </p:spPr>
        <p:txBody>
          <a:bodyPr wrap="square" rtlCol="0">
            <a:spAutoFit/>
          </a:bodyPr>
          <a:lstStyle/>
          <a:p>
            <a:pPr algn="ctr"/>
            <a:r>
              <a:rPr lang="en-US" sz="1400" dirty="0">
                <a:solidFill>
                  <a:schemeClr val="bg1"/>
                </a:solidFill>
                <a:latin typeface="Century Gothic" panose="020B0502020202020204" pitchFamily="34" charset="0"/>
              </a:rPr>
              <a:t>Allows time for questions and answers to address any uncertainties and gather feedback from the team and stakeholders.</a:t>
            </a:r>
          </a:p>
        </p:txBody>
      </p:sp>
      <p:pic>
        <p:nvPicPr>
          <p:cNvPr id="4" name="Graphic 3">
            <a:extLst>
              <a:ext uri="{FF2B5EF4-FFF2-40B4-BE49-F238E27FC236}">
                <a16:creationId xmlns:a16="http://schemas.microsoft.com/office/drawing/2014/main" id="{EC1AC2F1-5B5C-0E2E-8EF3-FE606D64F7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36658" y="2386167"/>
            <a:ext cx="716280" cy="716280"/>
          </a:xfrm>
          <a:prstGeom prst="rect">
            <a:avLst/>
          </a:prstGeom>
        </p:spPr>
      </p:pic>
    </p:spTree>
    <p:extLst>
      <p:ext uri="{BB962C8B-B14F-4D97-AF65-F5344CB8AC3E}">
        <p14:creationId xmlns:p14="http://schemas.microsoft.com/office/powerpoint/2010/main" val="3301416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a:extLst>
              <a:ext uri="{FF2B5EF4-FFF2-40B4-BE49-F238E27FC236}">
                <a16:creationId xmlns:a16="http://schemas.microsoft.com/office/drawing/2014/main" id="{75F24AB8-E718-F57C-6AEC-5E3EAFE19A52}"/>
              </a:ext>
            </a:extLst>
          </p:cNvPr>
          <p:cNvSpPr/>
          <p:nvPr/>
        </p:nvSpPr>
        <p:spPr>
          <a:xfrm>
            <a:off x="749299" y="887887"/>
            <a:ext cx="10807700" cy="88380"/>
          </a:xfrm>
          <a:prstGeom prst="roundRect">
            <a:avLst>
              <a:gd name="adj" fmla="val 0"/>
            </a:avLst>
          </a:prstGeom>
          <a:solidFill>
            <a:srgbClr val="2E91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Google Shape;90;p1">
            <a:extLst>
              <a:ext uri="{FF2B5EF4-FFF2-40B4-BE49-F238E27FC236}">
                <a16:creationId xmlns:a16="http://schemas.microsoft.com/office/drawing/2014/main" id="{48CC74A0-4A34-617F-5009-C768E1D9A6C8}"/>
              </a:ext>
            </a:extLst>
          </p:cNvPr>
          <p:cNvSpPr txBox="1"/>
          <p:nvPr/>
        </p:nvSpPr>
        <p:spPr>
          <a:xfrm>
            <a:off x="2417721" y="292586"/>
            <a:ext cx="7356557"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dirty="0">
                <a:solidFill>
                  <a:schemeClr val="tx1">
                    <a:lumMod val="65000"/>
                    <a:lumOff val="35000"/>
                  </a:schemeClr>
                </a:solidFill>
                <a:latin typeface="Century Gothic"/>
                <a:ea typeface="Century Gothic"/>
                <a:cs typeface="Century Gothic"/>
                <a:sym typeface="Century Gothic"/>
              </a:rPr>
              <a:t>Next Steps and Action Items</a:t>
            </a:r>
          </a:p>
        </p:txBody>
      </p:sp>
      <p:sp>
        <p:nvSpPr>
          <p:cNvPr id="2" name="Rounded Rectangle 1">
            <a:extLst>
              <a:ext uri="{FF2B5EF4-FFF2-40B4-BE49-F238E27FC236}">
                <a16:creationId xmlns:a16="http://schemas.microsoft.com/office/drawing/2014/main" id="{A096CF10-CF56-7ABE-FCE1-88D7C53A3DBA}"/>
              </a:ext>
            </a:extLst>
          </p:cNvPr>
          <p:cNvSpPr/>
          <p:nvPr/>
        </p:nvSpPr>
        <p:spPr>
          <a:xfrm>
            <a:off x="749300" y="976267"/>
            <a:ext cx="10807700" cy="5145133"/>
          </a:xfrm>
          <a:prstGeom prst="roundRect">
            <a:avLst>
              <a:gd name="adj" fmla="val 0"/>
            </a:avLst>
          </a:prstGeom>
          <a:solidFill>
            <a:srgbClr val="2E91B0">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 name="TextBox 5">
            <a:extLst>
              <a:ext uri="{FF2B5EF4-FFF2-40B4-BE49-F238E27FC236}">
                <a16:creationId xmlns:a16="http://schemas.microsoft.com/office/drawing/2014/main" id="{006BD415-166D-92B2-84F9-50BE0988A320}"/>
              </a:ext>
            </a:extLst>
          </p:cNvPr>
          <p:cNvSpPr txBox="1"/>
          <p:nvPr/>
        </p:nvSpPr>
        <p:spPr>
          <a:xfrm>
            <a:off x="1130300" y="1271127"/>
            <a:ext cx="10071100" cy="523220"/>
          </a:xfrm>
          <a:prstGeom prst="rect">
            <a:avLst/>
          </a:prstGeom>
          <a:noFill/>
        </p:spPr>
        <p:txBody>
          <a:bodyPr wrap="square" rtlCol="0">
            <a:spAutoFit/>
          </a:bodyPr>
          <a:lstStyle/>
          <a:p>
            <a:pPr algn="ctr"/>
            <a:r>
              <a:rPr lang="en-US" sz="1400" dirty="0">
                <a:solidFill>
                  <a:schemeClr val="tx1">
                    <a:lumMod val="65000"/>
                    <a:lumOff val="35000"/>
                  </a:schemeClr>
                </a:solidFill>
                <a:latin typeface="Century Gothic" panose="020B0502020202020204" pitchFamily="34" charset="0"/>
              </a:rPr>
              <a:t>Lists the immediate next steps following the kickoff meeting and assigns action items to specific team members, ensuring a clear path forward.</a:t>
            </a:r>
          </a:p>
        </p:txBody>
      </p:sp>
      <p:sp>
        <p:nvSpPr>
          <p:cNvPr id="4" name="Oval 3">
            <a:extLst>
              <a:ext uri="{FF2B5EF4-FFF2-40B4-BE49-F238E27FC236}">
                <a16:creationId xmlns:a16="http://schemas.microsoft.com/office/drawing/2014/main" id="{6EE76015-056F-C25B-4694-218A3407F899}"/>
              </a:ext>
            </a:extLst>
          </p:cNvPr>
          <p:cNvSpPr/>
          <p:nvPr/>
        </p:nvSpPr>
        <p:spPr>
          <a:xfrm>
            <a:off x="11227912" y="640080"/>
            <a:ext cx="581636" cy="581636"/>
          </a:xfrm>
          <a:prstGeom prst="ellipse">
            <a:avLst/>
          </a:prstGeom>
          <a:solidFill>
            <a:srgbClr val="2E91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1D2FB545-978F-4AF6-AE4D-FF0368328E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48719" y="723797"/>
            <a:ext cx="400164" cy="400164"/>
          </a:xfrm>
          <a:prstGeom prst="rect">
            <a:avLst/>
          </a:prstGeom>
        </p:spPr>
      </p:pic>
    </p:spTree>
    <p:extLst>
      <p:ext uri="{BB962C8B-B14F-4D97-AF65-F5344CB8AC3E}">
        <p14:creationId xmlns:p14="http://schemas.microsoft.com/office/powerpoint/2010/main" val="1090047781"/>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4632</TotalTime>
  <Words>647</Words>
  <Application>Microsoft Macintosh PowerPoint</Application>
  <PresentationFormat>Widescreen</PresentationFormat>
  <Paragraphs>102</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Megan Herchold</cp:lastModifiedBy>
  <cp:revision>69</cp:revision>
  <dcterms:created xsi:type="dcterms:W3CDTF">2022-05-22T18:55:25Z</dcterms:created>
  <dcterms:modified xsi:type="dcterms:W3CDTF">2024-08-08T14:41:44Z</dcterms:modified>
</cp:coreProperties>
</file>